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90" r:id="rId2"/>
    <p:sldId id="277" r:id="rId3"/>
    <p:sldId id="287" r:id="rId4"/>
    <p:sldId id="288" r:id="rId5"/>
    <p:sldId id="289" r:id="rId6"/>
    <p:sldId id="293" r:id="rId7"/>
    <p:sldId id="296" r:id="rId8"/>
    <p:sldId id="295" r:id="rId9"/>
    <p:sldId id="294" r:id="rId10"/>
    <p:sldId id="292" r:id="rId11"/>
    <p:sldId id="291" r:id="rId12"/>
    <p:sldId id="299" r:id="rId13"/>
    <p:sldId id="301" r:id="rId14"/>
    <p:sldId id="298" r:id="rId15"/>
    <p:sldId id="300" r:id="rId16"/>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p15:clr>
            <a:srgbClr val="A4A3A4"/>
          </p15:clr>
        </p15:guide>
        <p15:guide id="2" pos="38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autoAdjust="0"/>
  </p:normalViewPr>
  <p:slideViewPr>
    <p:cSldViewPr snapToGrid="0">
      <p:cViewPr varScale="1">
        <p:scale>
          <a:sx n="73" d="100"/>
          <a:sy n="73" d="100"/>
        </p:scale>
        <p:origin x="404" y="56"/>
      </p:cViewPr>
      <p:guideLst>
        <p:guide orient="horz" pos="2188"/>
        <p:guide pos="3803"/>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BA82A89D-B6C6-4703-BA70-AD82D2B7C7FE}" type="datetimeFigureOut">
              <a:rPr lang="en-MY" smtClean="0"/>
              <a:t>18/9/2018</a:t>
            </a:fld>
            <a:endParaRPr lang="en-MY"/>
          </a:p>
        </p:txBody>
      </p:sp>
      <p:sp>
        <p:nvSpPr>
          <p:cNvPr id="4" name="Slide Image Placeholder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B097F893-E256-4920-BF7E-EF2C2680F6D9}" type="slidenum">
              <a:rPr lang="en-MY" smtClean="0"/>
              <a:t>‹#›</a:t>
            </a:fld>
            <a:endParaRPr lang="en-MY"/>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2</a:t>
            </a:fld>
            <a:endParaRPr lang="en-MY">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11</a:t>
            </a:fld>
            <a:endParaRPr lang="en-MY">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12</a:t>
            </a:fld>
            <a:endParaRPr lang="en-MY">
              <a:solidFill>
                <a:prstClr val="black"/>
              </a:solidFill>
            </a:endParaRPr>
          </a:p>
        </p:txBody>
      </p:sp>
    </p:spTree>
    <p:extLst>
      <p:ext uri="{BB962C8B-B14F-4D97-AF65-F5344CB8AC3E}">
        <p14:creationId xmlns:p14="http://schemas.microsoft.com/office/powerpoint/2010/main" val="3053410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13</a:t>
            </a:fld>
            <a:endParaRPr lang="en-MY">
              <a:solidFill>
                <a:prstClr val="black"/>
              </a:solidFill>
            </a:endParaRPr>
          </a:p>
        </p:txBody>
      </p:sp>
    </p:spTree>
    <p:extLst>
      <p:ext uri="{BB962C8B-B14F-4D97-AF65-F5344CB8AC3E}">
        <p14:creationId xmlns:p14="http://schemas.microsoft.com/office/powerpoint/2010/main" val="4199876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14</a:t>
            </a:fld>
            <a:endParaRPr lang="en-MY">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15</a:t>
            </a:fld>
            <a:endParaRPr lang="en-MY">
              <a:solidFill>
                <a:prstClr val="black"/>
              </a:solidFill>
            </a:endParaRPr>
          </a:p>
        </p:txBody>
      </p:sp>
    </p:spTree>
    <p:extLst>
      <p:ext uri="{BB962C8B-B14F-4D97-AF65-F5344CB8AC3E}">
        <p14:creationId xmlns:p14="http://schemas.microsoft.com/office/powerpoint/2010/main" val="301988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3</a:t>
            </a:fld>
            <a:endParaRPr lang="en-MY">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4</a:t>
            </a:fld>
            <a:endParaRPr lang="en-MY">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5</a:t>
            </a:fld>
            <a:endParaRPr lang="en-MY">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6</a:t>
            </a:fld>
            <a:endParaRPr lang="en-MY">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7</a:t>
            </a:fld>
            <a:endParaRPr lang="en-MY">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8</a:t>
            </a:fld>
            <a:endParaRPr lang="en-MY">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9</a:t>
            </a:fld>
            <a:endParaRPr lang="en-MY">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B097F893-E256-4920-BF7E-EF2C2680F6D9}" type="slidenum">
              <a:rPr lang="en-MY" smtClean="0">
                <a:solidFill>
                  <a:prstClr val="black"/>
                </a:solidFill>
              </a:rPr>
              <a:t>10</a:t>
            </a:fld>
            <a:endParaRPr lang="en-MY">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6980F1A1-FADD-4249-9F1A-CA9E7279636B}" type="datetime1">
              <a:rPr lang="en-MY" smtClean="0"/>
              <a:t>18/9/2018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6C608055-5C8D-4643-B2E7-00EFDB34B10E}" type="slidenum">
              <a:rPr lang="en-MY" smtClean="0"/>
              <a:t>‹#›</a:t>
            </a:fld>
            <a:endParaRPr lang="en-M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0B969165-8D19-4398-99A0-B65169EC54E1}" type="datetime1">
              <a:rPr lang="en-MY" smtClean="0"/>
              <a:t>18/9/2018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6C608055-5C8D-4643-B2E7-00EFDB34B10E}" type="slidenum">
              <a:rPr lang="en-MY" smtClean="0"/>
              <a:t>‹#›</a:t>
            </a:fld>
            <a:endParaRPr lang="en-M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097E3727-0792-4C84-90E8-4F5EA83EE477}" type="datetime1">
              <a:rPr lang="en-MY" smtClean="0"/>
              <a:t>18/9/2018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6C608055-5C8D-4643-B2E7-00EFDB34B10E}" type="slidenum">
              <a:rPr lang="en-MY" smtClean="0"/>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E8FFD0DD-591C-43BD-BC82-639DD9BF3B76}" type="datetime1">
              <a:rPr lang="en-MY" smtClean="0"/>
              <a:t>18/9/2018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6C608055-5C8D-4643-B2E7-00EFDB34B10E}" type="slidenum">
              <a:rPr lang="en-MY" smtClean="0"/>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4A032A-D97F-4A5E-86D9-A58534DB0F43}" type="datetime1">
              <a:rPr lang="en-MY" smtClean="0"/>
              <a:t>18/9/2018</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6C608055-5C8D-4643-B2E7-00EFDB34B10E}" type="slidenum">
              <a:rPr lang="en-MY" smtClean="0"/>
              <a:t>‹#›</a:t>
            </a:fld>
            <a:endParaRPr lang="en-M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01602431-E0F8-482E-A8E3-D38004209332}" type="datetime1">
              <a:rPr lang="en-MY" smtClean="0"/>
              <a:t>18/9/2018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6C608055-5C8D-4643-B2E7-00EFDB34B10E}" type="slidenum">
              <a:rPr lang="en-MY" smtClean="0"/>
              <a:t>‹#›</a:t>
            </a:fld>
            <a:endParaRPr lang="en-M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88FA1D1E-8232-411B-8DB8-2D6456D3D940}" type="datetime1">
              <a:rPr lang="en-MY" smtClean="0"/>
              <a:t>18/9/2018</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6C608055-5C8D-4643-B2E7-00EFDB34B10E}" type="slidenum">
              <a:rPr lang="en-MY" smtClean="0"/>
              <a:t>‹#›</a:t>
            </a:fld>
            <a:endParaRPr lang="en-M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064780C9-201C-49EB-A6FF-2593B82C98C3}" type="datetime1">
              <a:rPr lang="en-MY" smtClean="0"/>
              <a:t>18/9/2018</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6C608055-5C8D-4643-B2E7-00EFDB34B10E}" type="slidenum">
              <a:rPr lang="en-MY" smtClean="0"/>
              <a:t>‹#›</a:t>
            </a:fld>
            <a:endParaRPr lang="en-M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44C6A-B936-443A-B126-1D489D26E4E5}" type="datetime1">
              <a:rPr lang="en-MY" smtClean="0"/>
              <a:t>18/9/2018</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6C608055-5C8D-4643-B2E7-00EFDB34B10E}" type="slidenum">
              <a:rPr lang="en-MY" smtClean="0"/>
              <a:t>‹#›</a:t>
            </a:fld>
            <a:endParaRPr lang="en-M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7C3DCD-56B0-463F-91B3-7489AFC074CF}" type="datetime1">
              <a:rPr lang="en-MY" smtClean="0"/>
              <a:t>18/9/2018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6C608055-5C8D-4643-B2E7-00EFDB34B10E}" type="slidenum">
              <a:rPr lang="en-MY" smtClean="0"/>
              <a:t>‹#›</a:t>
            </a:fld>
            <a:endParaRPr lang="en-M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F19572-057C-4FDC-A0B8-3FA3B5E8EFFC}" type="datetime1">
              <a:rPr lang="en-MY" smtClean="0"/>
              <a:t>18/9/2018</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6C608055-5C8D-4643-B2E7-00EFDB34B10E}" type="slidenum">
              <a:rPr lang="en-MY" smtClean="0"/>
              <a:t>‹#›</a:t>
            </a:fld>
            <a:endParaRPr lang="en-M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1D5AD-C37B-4880-887D-92E54147CFAD}" type="datetime1">
              <a:rPr lang="en-MY" smtClean="0"/>
              <a:t>18/9/2018</a:t>
            </a:fld>
            <a:endParaRPr lang="en-MY"/>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08055-5C8D-4643-B2E7-00EFDB34B10E}" type="slidenum">
              <a:rPr lang="en-MY" smtClean="0"/>
              <a:t>‹#›</a:t>
            </a:fld>
            <a:endParaRPr lang="en-MY"/>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image" Target="../media/image17.gif"/><Relationship Id="rId12"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0.gif"/><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7.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png"/><Relationship Id="rId3" Type="http://schemas.openxmlformats.org/officeDocument/2006/relationships/image" Target="../media/image2.jpeg"/><Relationship Id="rId7" Type="http://schemas.openxmlformats.org/officeDocument/2006/relationships/image" Target="../media/image30.jpg"/><Relationship Id="rId12" Type="http://schemas.openxmlformats.org/officeDocument/2006/relationships/image" Target="../media/image35.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34.gif"/><Relationship Id="rId5" Type="http://schemas.openxmlformats.org/officeDocument/2006/relationships/image" Target="../media/image7.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05945" y="5787808"/>
            <a:ext cx="6057557" cy="923330"/>
          </a:xfrm>
          <a:prstGeom prst="rect">
            <a:avLst/>
          </a:prstGeom>
          <a:noFill/>
        </p:spPr>
        <p:txBody>
          <a:bodyPr wrap="none" lIns="91440" tIns="45720" rIns="91440" bIns="45720">
            <a:spAutoFit/>
          </a:bodyPr>
          <a:lstStyle/>
          <a:p>
            <a:pPr algn="ctr"/>
            <a:r>
              <a:rPr lang="en-US" sz="5400" b="1" dirty="0">
                <a:ln w="10541" cmpd="sng">
                  <a:solidFill>
                    <a:srgbClr val="7D7D7D">
                      <a:tint val="100000"/>
                      <a:shade val="100000"/>
                      <a:satMod val="110000"/>
                    </a:srgbClr>
                  </a:solidFill>
                  <a:prstDash val="solid"/>
                </a:ln>
                <a:solidFill>
                  <a:sysClr val="windowText" lastClr="000000"/>
                </a:solidFill>
                <a:latin typeface="Cambria" panose="02040503050406030204" pitchFamily="18" charset="0"/>
              </a:rPr>
              <a:t>Site Housekeeping</a:t>
            </a:r>
            <a:endParaRPr lang="en-US" sz="5400" b="1" cap="none" spc="0" dirty="0">
              <a:ln w="10541" cmpd="sng">
                <a:solidFill>
                  <a:srgbClr val="7D7D7D">
                    <a:tint val="100000"/>
                    <a:shade val="100000"/>
                    <a:satMod val="110000"/>
                  </a:srgbClr>
                </a:solidFill>
                <a:prstDash val="solid"/>
              </a:ln>
              <a:solidFill>
                <a:sysClr val="windowText" lastClr="000000"/>
              </a:solidFill>
              <a:effectLst/>
              <a:latin typeface="Cambria" panose="02040503050406030204" pitchFamily="18" charset="0"/>
            </a:endParaRPr>
          </a:p>
        </p:txBody>
      </p:sp>
      <p:sp>
        <p:nvSpPr>
          <p:cNvPr id="6" name="Rectangle 5"/>
          <p:cNvSpPr/>
          <p:nvPr/>
        </p:nvSpPr>
        <p:spPr>
          <a:xfrm>
            <a:off x="7236014" y="5649309"/>
            <a:ext cx="4180923" cy="1200329"/>
          </a:xfrm>
          <a:prstGeom prst="rect">
            <a:avLst/>
          </a:prstGeom>
          <a:noFill/>
        </p:spPr>
        <p:txBody>
          <a:bodyPr wrap="square" lIns="91440" tIns="45720" rIns="91440" bIns="45720">
            <a:spAutoFit/>
          </a:bodyPr>
          <a:lstStyle/>
          <a:p>
            <a:r>
              <a:rPr lang="en-US" sz="2400" b="1" dirty="0">
                <a:ln w="10541" cmpd="sng">
                  <a:solidFill>
                    <a:srgbClr val="7D7D7D">
                      <a:tint val="100000"/>
                      <a:shade val="100000"/>
                      <a:satMod val="110000"/>
                    </a:srgbClr>
                  </a:solidFill>
                  <a:prstDash val="solid"/>
                </a:ln>
                <a:solidFill>
                  <a:schemeClr val="bg1"/>
                </a:solidFill>
                <a:latin typeface="Cambria" panose="02040503050406030204" pitchFamily="18" charset="0"/>
              </a:rPr>
              <a:t>Date 	: 18 September 2018</a:t>
            </a:r>
          </a:p>
          <a:p>
            <a:r>
              <a:rPr lang="en-US" sz="2400" b="1" cap="none" spc="0" dirty="0">
                <a:ln w="10541" cmpd="sng">
                  <a:solidFill>
                    <a:srgbClr val="7D7D7D">
                      <a:tint val="100000"/>
                      <a:shade val="100000"/>
                      <a:satMod val="110000"/>
                    </a:srgbClr>
                  </a:solidFill>
                  <a:prstDash val="solid"/>
                </a:ln>
                <a:solidFill>
                  <a:schemeClr val="bg1"/>
                </a:solidFill>
                <a:effectLst/>
                <a:latin typeface="Cambria" panose="02040503050406030204" pitchFamily="18" charset="0"/>
              </a:rPr>
              <a:t>Time	: 8.30 am</a:t>
            </a:r>
          </a:p>
          <a:p>
            <a:r>
              <a:rPr lang="en-US" sz="2400" b="1" dirty="0">
                <a:ln w="10541" cmpd="sng">
                  <a:solidFill>
                    <a:srgbClr val="7D7D7D">
                      <a:tint val="100000"/>
                      <a:shade val="100000"/>
                      <a:satMod val="110000"/>
                    </a:srgbClr>
                  </a:solidFill>
                  <a:prstDash val="solid"/>
                </a:ln>
                <a:solidFill>
                  <a:schemeClr val="bg1"/>
                </a:solidFill>
                <a:latin typeface="Cambria" panose="02040503050406030204" pitchFamily="18" charset="0"/>
              </a:rPr>
              <a:t>Venue	: HQ KSSB</a:t>
            </a:r>
            <a:endParaRPr lang="en-US" sz="2400" b="1" cap="none" spc="0" dirty="0">
              <a:ln w="10541" cmpd="sng">
                <a:solidFill>
                  <a:srgbClr val="7D7D7D">
                    <a:tint val="100000"/>
                    <a:shade val="100000"/>
                    <a:satMod val="110000"/>
                  </a:srgbClr>
                </a:solidFill>
                <a:prstDash val="solid"/>
              </a:ln>
              <a:solidFill>
                <a:schemeClr val="bg1"/>
              </a:solidFill>
              <a:effectLst/>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608055-5C8D-4643-B2E7-00EFDB34B10E}" type="slidenum">
              <a:rPr lang="en-MY" sz="1500" b="1" smtClean="0">
                <a:solidFill>
                  <a:prstClr val="black"/>
                </a:solidFill>
                <a:latin typeface="Cambria" panose="02040503050406030204" pitchFamily="18" charset="0"/>
              </a:rPr>
              <a:t>10</a:t>
            </a:fld>
            <a:endParaRPr lang="en-MY" sz="1500" b="1" dirty="0">
              <a:solidFill>
                <a:prstClr val="black"/>
              </a:solidFill>
              <a:latin typeface="Cambria" panose="02040503050406030204" pitchFamily="18" charset="0"/>
            </a:endParaRPr>
          </a:p>
        </p:txBody>
      </p:sp>
      <p:sp>
        <p:nvSpPr>
          <p:cNvPr id="5" name="Title 1"/>
          <p:cNvSpPr>
            <a:spLocks noGrp="1"/>
          </p:cNvSpPr>
          <p:nvPr>
            <p:ph type="title"/>
          </p:nvPr>
        </p:nvSpPr>
        <p:spPr>
          <a:xfrm>
            <a:off x="838200" y="154940"/>
            <a:ext cx="10515600" cy="1325563"/>
          </a:xfrm>
        </p:spPr>
        <p:txBody>
          <a:bodyPr>
            <a:noAutofit/>
          </a:bodyPr>
          <a:lstStyle/>
          <a:p>
            <a:pPr eaLnBrk="1" hangingPunct="1"/>
            <a:r>
              <a:rPr lang="en-MY" altLang="en-US" sz="3200" b="1" dirty="0" err="1">
                <a:latin typeface="Cambria" panose="02040503050406030204" pitchFamily="18" charset="0"/>
                <a:cs typeface="Arial" panose="020B0604020202020204" pitchFamily="34" charset="0"/>
              </a:rPr>
              <a:t>Maksud</a:t>
            </a:r>
            <a:r>
              <a:rPr lang="en-MY" altLang="en-US" sz="3200" b="1" dirty="0">
                <a:latin typeface="Cambria" panose="02040503050406030204" pitchFamily="18" charset="0"/>
                <a:cs typeface="Arial" panose="020B0604020202020204" pitchFamily="34" charset="0"/>
              </a:rPr>
              <a:t> </a:t>
            </a:r>
            <a:r>
              <a:rPr lang="en-MY" altLang="en-US" sz="3200" b="1" dirty="0" err="1">
                <a:latin typeface="Cambria" panose="02040503050406030204" pitchFamily="18" charset="0"/>
                <a:cs typeface="Arial" panose="020B0604020202020204" pitchFamily="34" charset="0"/>
              </a:rPr>
              <a:t>Sentiasa</a:t>
            </a:r>
            <a:r>
              <a:rPr lang="en-MY" altLang="en-US" sz="3200" b="1" dirty="0">
                <a:latin typeface="Cambria" panose="02040503050406030204" pitchFamily="18" charset="0"/>
                <a:cs typeface="Arial" panose="020B0604020202020204" pitchFamily="34" charset="0"/>
              </a:rPr>
              <a:t> Amal</a:t>
            </a:r>
            <a:endParaRPr lang="en-MY" altLang="en-US" sz="3200" dirty="0">
              <a:solidFill>
                <a:schemeClr val="tx1"/>
              </a:solidFill>
              <a:latin typeface="Cambria" panose="02040503050406030204" pitchFamily="18" charset="0"/>
              <a:cs typeface="Arial" panose="020B0604020202020204" pitchFamily="34" charset="0"/>
            </a:endParaRPr>
          </a:p>
        </p:txBody>
      </p:sp>
      <p:sp>
        <p:nvSpPr>
          <p:cNvPr id="7" name="Rounded Rectangle 6"/>
          <p:cNvSpPr/>
          <p:nvPr/>
        </p:nvSpPr>
        <p:spPr>
          <a:xfrm>
            <a:off x="145136" y="106418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94690" y="1333500"/>
            <a:ext cx="10798175" cy="829945"/>
          </a:xfrm>
          <a:prstGeom prst="rect">
            <a:avLst/>
          </a:prstGeom>
        </p:spPr>
        <p:txBody>
          <a:bodyPr wrap="square">
            <a:spAutoFit/>
          </a:bodyPr>
          <a:lstStyle/>
          <a:p>
            <a:r>
              <a:rPr lang="en-MY" sz="2400" dirty="0" err="1">
                <a:solidFill>
                  <a:srgbClr val="000000"/>
                </a:solidFill>
                <a:latin typeface="Arial" panose="020B0604020202020204" pitchFamily="34" charset="0"/>
              </a:rPr>
              <a:t>Melatih</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pekerja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mematuhi</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sistem</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persekitaran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berkualiti</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secara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berterusan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supaya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ia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menjadi</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amalan</a:t>
            </a:r>
            <a:r>
              <a:rPr lang="en-MY" sz="2400" dirty="0">
                <a:solidFill>
                  <a:srgbClr val="000000"/>
                </a:solidFill>
                <a:latin typeface="Arial" panose="020B0604020202020204" pitchFamily="34" charset="0"/>
              </a:rPr>
              <a:t> dan </a:t>
            </a:r>
            <a:r>
              <a:rPr lang="en-MY" sz="2400" dirty="0" err="1">
                <a:solidFill>
                  <a:srgbClr val="000000"/>
                </a:solidFill>
                <a:latin typeface="Arial" panose="020B0604020202020204" pitchFamily="34" charset="0"/>
              </a:rPr>
              <a:t>budaya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kerja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dalam</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organisasi</a:t>
            </a:r>
            <a:r>
              <a:rPr lang="en-MY" sz="2400" dirty="0">
                <a:solidFill>
                  <a:srgbClr val="000000"/>
                </a:solidFill>
                <a:latin typeface="Arial" panose="020B0604020202020204" pitchFamily="34" charset="0"/>
              </a:rPr>
              <a:t>.</a:t>
            </a:r>
            <a:endParaRPr lang="en-MY" sz="2400" dirty="0"/>
          </a:p>
        </p:txBody>
      </p:sp>
      <p:pic>
        <p:nvPicPr>
          <p:cNvPr id="2" name="Content Placeholder 1" descr="selalu amal"/>
          <p:cNvPicPr>
            <a:picLocks noGrp="1" noChangeAspect="1"/>
          </p:cNvPicPr>
          <p:nvPr>
            <p:ph idx="1"/>
          </p:nvPr>
        </p:nvPicPr>
        <p:blipFill>
          <a:blip r:embed="rId6"/>
          <a:stretch>
            <a:fillRect/>
          </a:stretch>
        </p:blipFill>
        <p:spPr>
          <a:xfrm>
            <a:off x="4206240" y="2670810"/>
            <a:ext cx="3663950" cy="3241675"/>
          </a:xfrm>
          <a:prstGeom prst="rect">
            <a:avLst/>
          </a:prstGeom>
        </p:spPr>
      </p:pic>
      <p:sp>
        <p:nvSpPr>
          <p:cNvPr id="3" name="Text Box 2"/>
          <p:cNvSpPr txBox="1"/>
          <p:nvPr/>
        </p:nvSpPr>
        <p:spPr>
          <a:xfrm>
            <a:off x="694690" y="2552065"/>
            <a:ext cx="3107690" cy="2893100"/>
          </a:xfrm>
          <a:prstGeom prst="rect">
            <a:avLst/>
          </a:prstGeom>
          <a:noFill/>
        </p:spPr>
        <p:txBody>
          <a:bodyPr wrap="square" rtlCol="0">
            <a:spAutoFit/>
          </a:bodyPr>
          <a:lstStyle/>
          <a:p>
            <a:r>
              <a:rPr lang="en-US" sz="2400" b="1" dirty="0"/>
              <a:t>KUANTITATIF</a:t>
            </a:r>
          </a:p>
          <a:p>
            <a:pPr marL="285750" indent="-285750">
              <a:buFont typeface="Arial" panose="020B0604020202020204" pitchFamily="34" charset="0"/>
              <a:buChar char="•"/>
            </a:pPr>
            <a:r>
              <a:rPr lang="en-US" sz="2000" dirty="0" err="1"/>
              <a:t>Produktiviti</a:t>
            </a:r>
            <a:r>
              <a:rPr lang="en-US" sz="2000" dirty="0"/>
              <a:t> </a:t>
            </a:r>
            <a:r>
              <a:rPr lang="en-US" sz="2000" dirty="0" err="1"/>
              <a:t>pekerja</a:t>
            </a:r>
            <a:r>
              <a:rPr lang="en-US" sz="2000" dirty="0"/>
              <a:t> </a:t>
            </a:r>
            <a:r>
              <a:rPr lang="en-US" sz="2000" dirty="0" err="1"/>
              <a:t>meningkat</a:t>
            </a:r>
            <a:endParaRPr lang="en-US" sz="2000" dirty="0"/>
          </a:p>
          <a:p>
            <a:pPr marL="285750" indent="-285750">
              <a:buFont typeface="Arial" panose="020B0604020202020204" pitchFamily="34" charset="0"/>
              <a:buChar char="•"/>
            </a:pPr>
            <a:r>
              <a:rPr lang="en-US" sz="2000" dirty="0" err="1"/>
              <a:t>Kualiti</a:t>
            </a:r>
            <a:r>
              <a:rPr lang="en-US" sz="2000" dirty="0"/>
              <a:t> </a:t>
            </a:r>
            <a:r>
              <a:rPr lang="en-US" sz="2000" dirty="0" err="1"/>
              <a:t>produk</a:t>
            </a:r>
            <a:r>
              <a:rPr lang="en-US" sz="2000" dirty="0"/>
              <a:t> / </a:t>
            </a:r>
            <a:r>
              <a:rPr lang="en-US" sz="2000" dirty="0" err="1"/>
              <a:t>perkhidmatan</a:t>
            </a:r>
            <a:r>
              <a:rPr lang="en-US" sz="2000" dirty="0"/>
              <a:t> </a:t>
            </a:r>
            <a:r>
              <a:rPr lang="en-US" sz="2000" dirty="0" err="1"/>
              <a:t>meningkat</a:t>
            </a:r>
            <a:endParaRPr lang="en-US" sz="2000" dirty="0"/>
          </a:p>
          <a:p>
            <a:pPr marL="285750" indent="-285750">
              <a:buFont typeface="Arial" panose="020B0604020202020204" pitchFamily="34" charset="0"/>
              <a:buChar char="•"/>
            </a:pPr>
            <a:r>
              <a:rPr lang="en-US" sz="2000" dirty="0" err="1"/>
              <a:t>Memperolehi</a:t>
            </a:r>
            <a:r>
              <a:rPr lang="en-US" sz="2000" dirty="0"/>
              <a:t> </a:t>
            </a:r>
            <a:r>
              <a:rPr lang="en-US" sz="2000" dirty="0" err="1"/>
              <a:t>Sijil</a:t>
            </a:r>
            <a:r>
              <a:rPr lang="en-US" sz="2000" dirty="0"/>
              <a:t> 5S</a:t>
            </a:r>
          </a:p>
          <a:p>
            <a:pPr marL="285750" indent="-285750">
              <a:buFont typeface="Arial" panose="020B0604020202020204" pitchFamily="34" charset="0"/>
              <a:buChar char="•"/>
            </a:pPr>
            <a:r>
              <a:rPr lang="en-US" sz="2000" dirty="0" err="1"/>
              <a:t>Kemalangan</a:t>
            </a:r>
            <a:r>
              <a:rPr lang="en-US" sz="2000" dirty="0"/>
              <a:t> </a:t>
            </a:r>
            <a:r>
              <a:rPr lang="en-US" sz="2000" dirty="0" err="1"/>
              <a:t>sifar</a:t>
            </a:r>
            <a:r>
              <a:rPr lang="en-US" sz="2000" dirty="0"/>
              <a:t> </a:t>
            </a:r>
            <a:r>
              <a:rPr lang="en-US" sz="2000" dirty="0" err="1"/>
              <a:t>ditempat</a:t>
            </a:r>
            <a:r>
              <a:rPr lang="en-US" sz="2000" dirty="0"/>
              <a:t> </a:t>
            </a:r>
            <a:r>
              <a:rPr lang="en-US" sz="2000" dirty="0" err="1"/>
              <a:t>kerja</a:t>
            </a:r>
            <a:endParaRPr lang="en-US" dirty="0"/>
          </a:p>
          <a:p>
            <a:pPr marL="285750" indent="-285750">
              <a:buFont typeface="Arial" panose="020B0604020202020204" pitchFamily="34" charset="0"/>
              <a:buChar char="•"/>
            </a:pPr>
            <a:endParaRPr lang="en-US" dirty="0"/>
          </a:p>
        </p:txBody>
      </p:sp>
      <p:sp>
        <p:nvSpPr>
          <p:cNvPr id="4" name="Text Box 3"/>
          <p:cNvSpPr txBox="1"/>
          <p:nvPr/>
        </p:nvSpPr>
        <p:spPr>
          <a:xfrm>
            <a:off x="8389622" y="2552065"/>
            <a:ext cx="3298997" cy="3231654"/>
          </a:xfrm>
          <a:prstGeom prst="rect">
            <a:avLst/>
          </a:prstGeom>
          <a:noFill/>
        </p:spPr>
        <p:txBody>
          <a:bodyPr wrap="square" rtlCol="0">
            <a:spAutoFit/>
          </a:bodyPr>
          <a:lstStyle/>
          <a:p>
            <a:r>
              <a:rPr lang="en-US" sz="2400" b="1" dirty="0"/>
              <a:t>KUALITATIF</a:t>
            </a:r>
          </a:p>
          <a:p>
            <a:pPr marL="342900" indent="-342900">
              <a:buFont typeface="Arial" panose="020B0604020202020204" pitchFamily="34" charset="0"/>
              <a:buChar char="•"/>
            </a:pPr>
            <a:r>
              <a:rPr lang="en-US" sz="2000" dirty="0" err="1"/>
              <a:t>Mendidik</a:t>
            </a:r>
            <a:r>
              <a:rPr lang="en-US" sz="2000" dirty="0"/>
              <a:t> </a:t>
            </a:r>
            <a:r>
              <a:rPr lang="en-US" sz="2000" dirty="0" err="1"/>
              <a:t>disiplin</a:t>
            </a:r>
            <a:r>
              <a:rPr lang="en-US" sz="2000" dirty="0"/>
              <a:t> </a:t>
            </a:r>
            <a:r>
              <a:rPr lang="en-US" sz="2000" dirty="0" err="1"/>
              <a:t>pekerja</a:t>
            </a:r>
            <a:r>
              <a:rPr lang="en-US" sz="2000" dirty="0"/>
              <a:t> </a:t>
            </a:r>
            <a:r>
              <a:rPr lang="en-US" sz="2000" dirty="0" err="1"/>
              <a:t>positif</a:t>
            </a:r>
            <a:endParaRPr lang="en-US" sz="2000" dirty="0"/>
          </a:p>
          <a:p>
            <a:pPr marL="342900" indent="-342900">
              <a:buFont typeface="Arial" panose="020B0604020202020204" pitchFamily="34" charset="0"/>
              <a:buChar char="•"/>
            </a:pPr>
            <a:r>
              <a:rPr lang="en-US" sz="2000" dirty="0" err="1"/>
              <a:t>Pekerja</a:t>
            </a:r>
            <a:r>
              <a:rPr lang="en-US" sz="2000" dirty="0"/>
              <a:t> </a:t>
            </a:r>
            <a:r>
              <a:rPr lang="en-US" sz="2000" dirty="0" err="1"/>
              <a:t>terus</a:t>
            </a:r>
            <a:r>
              <a:rPr lang="en-US" sz="2000" dirty="0"/>
              <a:t> </a:t>
            </a:r>
            <a:r>
              <a:rPr lang="en-US" sz="2000" dirty="0" err="1"/>
              <a:t>menjana</a:t>
            </a:r>
            <a:r>
              <a:rPr lang="en-US" sz="2000" dirty="0"/>
              <a:t> idea </a:t>
            </a:r>
            <a:r>
              <a:rPr lang="en-US" sz="2000" dirty="0" err="1"/>
              <a:t>kreatif</a:t>
            </a:r>
            <a:endParaRPr lang="en-US" sz="2000" dirty="0"/>
          </a:p>
          <a:p>
            <a:pPr marL="342900" indent="-342900">
              <a:buFont typeface="Arial" panose="020B0604020202020204" pitchFamily="34" charset="0"/>
              <a:buChar char="•"/>
            </a:pPr>
            <a:r>
              <a:rPr lang="en-US" sz="2000" dirty="0"/>
              <a:t>Kemahiran </a:t>
            </a:r>
            <a:r>
              <a:rPr lang="en-US" sz="2000" dirty="0" err="1"/>
              <a:t>pekerja</a:t>
            </a:r>
            <a:r>
              <a:rPr lang="en-US" sz="2000" dirty="0"/>
              <a:t> </a:t>
            </a:r>
            <a:r>
              <a:rPr lang="en-US" sz="2000" dirty="0" err="1"/>
              <a:t>meningkat</a:t>
            </a:r>
            <a:endParaRPr lang="en-US" sz="2000" dirty="0"/>
          </a:p>
          <a:p>
            <a:pPr marL="342900" indent="-342900">
              <a:buFont typeface="Arial" panose="020B0604020202020204" pitchFamily="34" charset="0"/>
              <a:buChar char="•"/>
            </a:pPr>
            <a:r>
              <a:rPr lang="en-US" sz="2000" dirty="0" err="1"/>
              <a:t>Pekerja</a:t>
            </a:r>
            <a:r>
              <a:rPr lang="en-US" sz="2000" dirty="0"/>
              <a:t> </a:t>
            </a:r>
            <a:r>
              <a:rPr lang="en-US" sz="2000" dirty="0" err="1"/>
              <a:t>setia</a:t>
            </a:r>
            <a:r>
              <a:rPr lang="en-US" sz="2000" dirty="0"/>
              <a:t> </a:t>
            </a:r>
            <a:r>
              <a:rPr lang="en-US" sz="2000" dirty="0" err="1"/>
              <a:t>kepada</a:t>
            </a:r>
            <a:r>
              <a:rPr lang="en-US" sz="2000" dirty="0"/>
              <a:t> </a:t>
            </a:r>
            <a:r>
              <a:rPr lang="en-US" sz="2000" dirty="0" err="1"/>
              <a:t>organisasi</a:t>
            </a:r>
            <a:endParaRPr lang="en-US" sz="2000" dirty="0"/>
          </a:p>
          <a:p>
            <a:pPr marL="342900" indent="-342900">
              <a:buFont typeface="Arial" panose="020B0604020202020204" pitchFamily="34" charset="0"/>
              <a:buChar char="•"/>
            </a:pPr>
            <a:r>
              <a:rPr lang="en-US" sz="2000" dirty="0" err="1"/>
              <a:t>Imej</a:t>
            </a:r>
            <a:r>
              <a:rPr lang="en-US" sz="2000" dirty="0"/>
              <a:t> </a:t>
            </a:r>
            <a:r>
              <a:rPr lang="en-US" sz="2000" dirty="0" err="1"/>
              <a:t>organisasi</a:t>
            </a:r>
            <a:r>
              <a:rPr lang="en-US" sz="2000" dirty="0"/>
              <a:t> </a:t>
            </a:r>
            <a:r>
              <a:rPr lang="en-US" sz="2000" dirty="0" err="1"/>
              <a:t>meningkat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750" fill="hold"/>
                                        <p:tgtEl>
                                          <p:spTgt spid="4"/>
                                        </p:tgtEl>
                                        <p:attrNameLst>
                                          <p:attrName>ppt_w</p:attrName>
                                        </p:attrNameLst>
                                      </p:cBhvr>
                                      <p:tavLst>
                                        <p:tav tm="0">
                                          <p:val>
                                            <p:fltVal val="0"/>
                                          </p:val>
                                        </p:tav>
                                        <p:tav tm="100000">
                                          <p:val>
                                            <p:strVal val="#ppt_w"/>
                                          </p:val>
                                        </p:tav>
                                      </p:tavLst>
                                    </p:anim>
                                    <p:anim calcmode="lin" valueType="num">
                                      <p:cBhvr>
                                        <p:cTn id="13" dur="1750" fill="hold"/>
                                        <p:tgtEl>
                                          <p:spTgt spid="4"/>
                                        </p:tgtEl>
                                        <p:attrNameLst>
                                          <p:attrName>ppt_h</p:attrName>
                                        </p:attrNameLst>
                                      </p:cBhvr>
                                      <p:tavLst>
                                        <p:tav tm="0">
                                          <p:val>
                                            <p:fltVal val="0"/>
                                          </p:val>
                                        </p:tav>
                                        <p:tav tm="100000">
                                          <p:val>
                                            <p:strVal val="#ppt_h"/>
                                          </p:val>
                                        </p:tav>
                                      </p:tavLst>
                                    </p:anim>
                                    <p:animEffect transition="in" filter="fade">
                                      <p:cBhvr>
                                        <p:cTn id="14" dur="1750"/>
                                        <p:tgtEl>
                                          <p:spTgt spid="4"/>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80">
                                          <p:stCondLst>
                                            <p:cond delay="0"/>
                                          </p:stCondLst>
                                        </p:cTn>
                                        <p:tgtEl>
                                          <p:spTgt spid="12"/>
                                        </p:tgtEl>
                                      </p:cBhvr>
                                    </p:animEffect>
                                    <p:anim calcmode="lin" valueType="num">
                                      <p:cBhvr>
                                        <p:cTn id="1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3" dur="26">
                                          <p:stCondLst>
                                            <p:cond delay="650"/>
                                          </p:stCondLst>
                                        </p:cTn>
                                        <p:tgtEl>
                                          <p:spTgt spid="12"/>
                                        </p:tgtEl>
                                      </p:cBhvr>
                                      <p:to x="100000" y="60000"/>
                                    </p:animScale>
                                    <p:animScale>
                                      <p:cBhvr>
                                        <p:cTn id="24" dur="166" decel="50000">
                                          <p:stCondLst>
                                            <p:cond delay="676"/>
                                          </p:stCondLst>
                                        </p:cTn>
                                        <p:tgtEl>
                                          <p:spTgt spid="12"/>
                                        </p:tgtEl>
                                      </p:cBhvr>
                                      <p:to x="100000" y="100000"/>
                                    </p:animScale>
                                    <p:animScale>
                                      <p:cBhvr>
                                        <p:cTn id="25" dur="26">
                                          <p:stCondLst>
                                            <p:cond delay="1312"/>
                                          </p:stCondLst>
                                        </p:cTn>
                                        <p:tgtEl>
                                          <p:spTgt spid="12"/>
                                        </p:tgtEl>
                                      </p:cBhvr>
                                      <p:to x="100000" y="80000"/>
                                    </p:animScale>
                                    <p:animScale>
                                      <p:cBhvr>
                                        <p:cTn id="26" dur="166" decel="50000">
                                          <p:stCondLst>
                                            <p:cond delay="1338"/>
                                          </p:stCondLst>
                                        </p:cTn>
                                        <p:tgtEl>
                                          <p:spTgt spid="12"/>
                                        </p:tgtEl>
                                      </p:cBhvr>
                                      <p:to x="100000" y="100000"/>
                                    </p:animScale>
                                    <p:animScale>
                                      <p:cBhvr>
                                        <p:cTn id="27" dur="26">
                                          <p:stCondLst>
                                            <p:cond delay="1642"/>
                                          </p:stCondLst>
                                        </p:cTn>
                                        <p:tgtEl>
                                          <p:spTgt spid="12"/>
                                        </p:tgtEl>
                                      </p:cBhvr>
                                      <p:to x="100000" y="90000"/>
                                    </p:animScale>
                                    <p:animScale>
                                      <p:cBhvr>
                                        <p:cTn id="28" dur="166" decel="50000">
                                          <p:stCondLst>
                                            <p:cond delay="1668"/>
                                          </p:stCondLst>
                                        </p:cTn>
                                        <p:tgtEl>
                                          <p:spTgt spid="12"/>
                                        </p:tgtEl>
                                      </p:cBhvr>
                                      <p:to x="100000" y="100000"/>
                                    </p:animScale>
                                    <p:animScale>
                                      <p:cBhvr>
                                        <p:cTn id="29" dur="26">
                                          <p:stCondLst>
                                            <p:cond delay="1808"/>
                                          </p:stCondLst>
                                        </p:cTn>
                                        <p:tgtEl>
                                          <p:spTgt spid="12"/>
                                        </p:tgtEl>
                                      </p:cBhvr>
                                      <p:to x="100000" y="95000"/>
                                    </p:animScale>
                                    <p:animScale>
                                      <p:cBhvr>
                                        <p:cTn id="3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93304" y="6286010"/>
            <a:ext cx="604911" cy="365125"/>
          </a:xfrm>
        </p:spPr>
        <p:txBody>
          <a:bodyPr/>
          <a:lstStyle/>
          <a:p>
            <a:fld id="{6C608055-5C8D-4643-B2E7-00EFDB34B10E}" type="slidenum">
              <a:rPr lang="en-MY" sz="1500" b="1" smtClean="0">
                <a:solidFill>
                  <a:prstClr val="black"/>
                </a:solidFill>
                <a:latin typeface="Cambria" panose="02040503050406030204" pitchFamily="18" charset="0"/>
              </a:rPr>
              <a:t>11</a:t>
            </a:fld>
            <a:endParaRPr lang="en-MY" sz="1500" b="1" dirty="0">
              <a:solidFill>
                <a:prstClr val="black"/>
              </a:solidFill>
              <a:latin typeface="Cambria" panose="02040503050406030204" pitchFamily="18" charset="0"/>
            </a:endParaRPr>
          </a:p>
        </p:txBody>
      </p:sp>
      <p:sp>
        <p:nvSpPr>
          <p:cNvPr id="5" name="Title 1"/>
          <p:cNvSpPr>
            <a:spLocks noGrp="1"/>
          </p:cNvSpPr>
          <p:nvPr>
            <p:ph type="title"/>
          </p:nvPr>
        </p:nvSpPr>
        <p:spPr>
          <a:xfrm>
            <a:off x="693993" y="131133"/>
            <a:ext cx="11236174" cy="1137941"/>
          </a:xfrm>
        </p:spPr>
        <p:txBody>
          <a:bodyPr>
            <a:noAutofit/>
          </a:bodyPr>
          <a:lstStyle/>
          <a:p>
            <a:pPr marL="112395" lvl="1" indent="0" algn="just">
              <a:buNone/>
              <a:defRPr/>
            </a:pPr>
            <a:r>
              <a:rPr lang="en-MY" sz="3200" b="1" dirty="0" err="1">
                <a:solidFill>
                  <a:prstClr val="black"/>
                </a:solidFill>
                <a:latin typeface="Cambria" panose="02040503050406030204" pitchFamily="18" charset="0"/>
                <a:cs typeface="Arial" panose="020B0604020202020204" pitchFamily="34" charset="0"/>
              </a:rPr>
              <a:t>Tujuan</a:t>
            </a:r>
            <a:r>
              <a:rPr lang="en-MY" sz="3200" b="1" dirty="0">
                <a:solidFill>
                  <a:prstClr val="black"/>
                </a:solidFill>
                <a:latin typeface="Cambria" panose="02040503050406030204" pitchFamily="18" charset="0"/>
                <a:cs typeface="Arial" panose="020B0604020202020204" pitchFamily="34" charset="0"/>
              </a:rPr>
              <a:t> 5S </a:t>
            </a:r>
            <a:r>
              <a:rPr lang="en-MY" sz="3200" b="1" dirty="0" err="1">
                <a:solidFill>
                  <a:prstClr val="black"/>
                </a:solidFill>
                <a:latin typeface="Cambria" panose="02040503050406030204" pitchFamily="18" charset="0"/>
                <a:cs typeface="Arial" panose="020B0604020202020204" pitchFamily="34" charset="0"/>
              </a:rPr>
              <a:t>dilakukan</a:t>
            </a:r>
            <a:r>
              <a:rPr lang="en-MY" sz="1700" dirty="0">
                <a:solidFill>
                  <a:prstClr val="black"/>
                </a:solidFill>
                <a:latin typeface="Cambria" panose="02040503050406030204" pitchFamily="18" charset="0"/>
                <a:cs typeface="Arial" panose="020B0604020202020204" pitchFamily="34" charset="0"/>
              </a:rPr>
              <a:t> </a:t>
            </a:r>
          </a:p>
        </p:txBody>
      </p:sp>
      <p:sp>
        <p:nvSpPr>
          <p:cNvPr id="7" name="Rounded Rectangle 6"/>
          <p:cNvSpPr/>
          <p:nvPr/>
        </p:nvSpPr>
        <p:spPr>
          <a:xfrm>
            <a:off x="145136" y="106418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690324" y="1333688"/>
            <a:ext cx="11079934" cy="461665"/>
          </a:xfrm>
          <a:prstGeom prst="rect">
            <a:avLst/>
          </a:prstGeom>
        </p:spPr>
        <p:txBody>
          <a:bodyPr wrap="square">
            <a:spAutoFit/>
          </a:bodyPr>
          <a:lstStyle/>
          <a:p>
            <a:r>
              <a:rPr lang="en-US" sz="2400" dirty="0">
                <a:solidFill>
                  <a:srgbClr val="000000"/>
                </a:solidFill>
                <a:latin typeface="Arial" panose="020B0604020202020204" pitchFamily="34" charset="0"/>
              </a:rPr>
              <a:t> </a:t>
            </a:r>
          </a:p>
        </p:txBody>
      </p:sp>
      <p:grpSp>
        <p:nvGrpSpPr>
          <p:cNvPr id="9" name="Group 8">
            <a:extLst>
              <a:ext uri="{FF2B5EF4-FFF2-40B4-BE49-F238E27FC236}">
                <a16:creationId xmlns:a16="http://schemas.microsoft.com/office/drawing/2014/main" id="{D1FF150B-1675-446B-B604-991C66FD879A}"/>
              </a:ext>
            </a:extLst>
          </p:cNvPr>
          <p:cNvGrpSpPr/>
          <p:nvPr/>
        </p:nvGrpSpPr>
        <p:grpSpPr>
          <a:xfrm>
            <a:off x="4539503" y="3000166"/>
            <a:ext cx="2996295" cy="1137942"/>
            <a:chOff x="4060901" y="2129801"/>
            <a:chExt cx="2962006" cy="1348223"/>
          </a:xfrm>
        </p:grpSpPr>
        <p:sp>
          <p:nvSpPr>
            <p:cNvPr id="10" name="Flowchart: Alternate Process 9">
              <a:extLst>
                <a:ext uri="{FF2B5EF4-FFF2-40B4-BE49-F238E27FC236}">
                  <a16:creationId xmlns:a16="http://schemas.microsoft.com/office/drawing/2014/main" id="{21798F12-B601-4DAE-9AC6-4A600258AAAE}"/>
                </a:ext>
              </a:extLst>
            </p:cNvPr>
            <p:cNvSpPr/>
            <p:nvPr/>
          </p:nvSpPr>
          <p:spPr>
            <a:xfrm>
              <a:off x="4060901" y="2129801"/>
              <a:ext cx="2962006" cy="1348223"/>
            </a:xfrm>
            <a:prstGeom prst="flowChartAlternateProcess">
              <a:avLst/>
            </a:prstGeom>
            <a:blipFill rotWithShape="0">
              <a:blip r:embed="rId6"/>
              <a:tile tx="0" ty="0" sx="100000" sy="100000" flip="none" algn="tl"/>
            </a:blipFill>
            <a:effectLst>
              <a:innerShdw blurRad="254000">
                <a:prstClr val="black"/>
              </a:inn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2" name="Flowchart: Alternate Process 4">
              <a:extLst>
                <a:ext uri="{FF2B5EF4-FFF2-40B4-BE49-F238E27FC236}">
                  <a16:creationId xmlns:a16="http://schemas.microsoft.com/office/drawing/2014/main" id="{5993E573-1A92-4A7A-8B35-6B530A2A0D91}"/>
                </a:ext>
              </a:extLst>
            </p:cNvPr>
            <p:cNvSpPr txBox="1"/>
            <p:nvPr/>
          </p:nvSpPr>
          <p:spPr>
            <a:xfrm>
              <a:off x="4126715" y="2195615"/>
              <a:ext cx="2830378" cy="1216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0" tIns="69850" rIns="69850" bIns="69850" numCol="1" spcCol="1270" anchor="ctr" anchorCtr="0">
              <a:noAutofit/>
            </a:bodyPr>
            <a:lstStyle/>
            <a:p>
              <a:pPr algn="ctr"/>
              <a:r>
                <a:rPr lang="en-US" sz="3600" b="1" dirty="0" err="1">
                  <a:solidFill>
                    <a:srgbClr val="000000"/>
                  </a:solidFill>
                  <a:effectLst>
                    <a:outerShdw blurRad="38100" dist="38100" dir="2700000" algn="tl">
                      <a:srgbClr val="000000">
                        <a:alpha val="43137"/>
                      </a:srgbClr>
                    </a:outerShdw>
                  </a:effectLst>
                  <a:latin typeface="Arial" panose="020B0604020202020204" pitchFamily="34" charset="0"/>
                </a:rPr>
                <a:t>Kenapa</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rPr>
                <a:t> 5S?</a:t>
              </a:r>
              <a:endParaRPr lang="en-US" sz="3600" dirty="0">
                <a:solidFill>
                  <a:srgbClr val="000000"/>
                </a:solidFill>
                <a:effectLst>
                  <a:outerShdw blurRad="38100" dist="38100" dir="2700000" algn="tl">
                    <a:srgbClr val="000000">
                      <a:alpha val="43137"/>
                    </a:srgbClr>
                  </a:outerShdw>
                </a:effectLst>
                <a:latin typeface="Arial" panose="020B0604020202020204" pitchFamily="34" charset="0"/>
              </a:endParaRPr>
            </a:p>
          </p:txBody>
        </p:sp>
      </p:grpSp>
      <p:grpSp>
        <p:nvGrpSpPr>
          <p:cNvPr id="1030" name="Group 1029">
            <a:extLst>
              <a:ext uri="{FF2B5EF4-FFF2-40B4-BE49-F238E27FC236}">
                <a16:creationId xmlns:a16="http://schemas.microsoft.com/office/drawing/2014/main" id="{DEC0D2C7-3879-4BC1-B2E2-7EF7DEBBD828}"/>
              </a:ext>
            </a:extLst>
          </p:cNvPr>
          <p:cNvGrpSpPr/>
          <p:nvPr/>
        </p:nvGrpSpPr>
        <p:grpSpPr>
          <a:xfrm>
            <a:off x="8158577" y="4177489"/>
            <a:ext cx="3632062" cy="1099232"/>
            <a:chOff x="8158577" y="4177489"/>
            <a:chExt cx="3632062" cy="1099232"/>
          </a:xfrm>
        </p:grpSpPr>
        <p:pic>
          <p:nvPicPr>
            <p:cNvPr id="1027" name="Picture 1026">
              <a:extLst>
                <a:ext uri="{FF2B5EF4-FFF2-40B4-BE49-F238E27FC236}">
                  <a16:creationId xmlns:a16="http://schemas.microsoft.com/office/drawing/2014/main" id="{BA9B6C3D-7FF2-49B3-934E-C15D9D76EE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449" y="4177489"/>
              <a:ext cx="1954190" cy="1099232"/>
            </a:xfrm>
            <a:prstGeom prst="rect">
              <a:avLst/>
            </a:prstGeom>
          </p:spPr>
        </p:pic>
        <p:grpSp>
          <p:nvGrpSpPr>
            <p:cNvPr id="16" name="Group 15">
              <a:extLst>
                <a:ext uri="{FF2B5EF4-FFF2-40B4-BE49-F238E27FC236}">
                  <a16:creationId xmlns:a16="http://schemas.microsoft.com/office/drawing/2014/main" id="{2292D3BA-785A-48E7-8069-A5AB39C27833}"/>
                </a:ext>
              </a:extLst>
            </p:cNvPr>
            <p:cNvGrpSpPr/>
            <p:nvPr/>
          </p:nvGrpSpPr>
          <p:grpSpPr>
            <a:xfrm>
              <a:off x="8158577" y="4404665"/>
              <a:ext cx="2326304" cy="749846"/>
              <a:chOff x="677629" y="424284"/>
              <a:chExt cx="2326304" cy="749846"/>
            </a:xfrm>
          </p:grpSpPr>
          <p:sp>
            <p:nvSpPr>
              <p:cNvPr id="17" name="Hexagon 16">
                <a:extLst>
                  <a:ext uri="{FF2B5EF4-FFF2-40B4-BE49-F238E27FC236}">
                    <a16:creationId xmlns:a16="http://schemas.microsoft.com/office/drawing/2014/main" id="{F253DB31-99D3-45D8-9E73-2114B5D3950D}"/>
                  </a:ext>
                </a:extLst>
              </p:cNvPr>
              <p:cNvSpPr/>
              <p:nvPr/>
            </p:nvSpPr>
            <p:spPr>
              <a:xfrm>
                <a:off x="677629" y="432472"/>
                <a:ext cx="2218728" cy="741658"/>
              </a:xfrm>
              <a:prstGeom prst="hexagon">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a:outerShdw blurRad="63500" dist="50800" dir="8100000" algn="tr" rotWithShape="0">
                  <a:prstClr val="black"/>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8" name="Hexagon 4">
                <a:extLst>
                  <a:ext uri="{FF2B5EF4-FFF2-40B4-BE49-F238E27FC236}">
                    <a16:creationId xmlns:a16="http://schemas.microsoft.com/office/drawing/2014/main" id="{5E4B7415-4B25-4156-871E-83B2CD1C62AB}"/>
                  </a:ext>
                </a:extLst>
              </p:cNvPr>
              <p:cNvSpPr txBox="1"/>
              <p:nvPr/>
            </p:nvSpPr>
            <p:spPr>
              <a:xfrm>
                <a:off x="1278603" y="424284"/>
                <a:ext cx="1725330" cy="5767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fontAlgn="base">
                  <a:lnSpc>
                    <a:spcPct val="200000"/>
                  </a:lnSpc>
                </a:pPr>
                <a:r>
                  <a:rPr lang="en-US" sz="2400" dirty="0" err="1">
                    <a:solidFill>
                      <a:srgbClr val="000000"/>
                    </a:solidFill>
                    <a:latin typeface="Arial" panose="020B0604020202020204" pitchFamily="34" charset="0"/>
                  </a:rPr>
                  <a:t>Kreatif</a:t>
                </a:r>
                <a:r>
                  <a:rPr lang="en-US" sz="2400" dirty="0">
                    <a:solidFill>
                      <a:srgbClr val="000000"/>
                    </a:solidFill>
                    <a:latin typeface="Arial" panose="020B0604020202020204" pitchFamily="34" charset="0"/>
                  </a:rPr>
                  <a:t> </a:t>
                </a:r>
              </a:p>
            </p:txBody>
          </p:sp>
        </p:grpSp>
      </p:grpSp>
      <p:grpSp>
        <p:nvGrpSpPr>
          <p:cNvPr id="1028" name="Group 1027">
            <a:extLst>
              <a:ext uri="{FF2B5EF4-FFF2-40B4-BE49-F238E27FC236}">
                <a16:creationId xmlns:a16="http://schemas.microsoft.com/office/drawing/2014/main" id="{06E7EE5A-CEF6-43D2-9B6A-2A0E6AAC9222}"/>
              </a:ext>
            </a:extLst>
          </p:cNvPr>
          <p:cNvGrpSpPr/>
          <p:nvPr/>
        </p:nvGrpSpPr>
        <p:grpSpPr>
          <a:xfrm>
            <a:off x="-15171" y="1857166"/>
            <a:ext cx="4012115" cy="2286000"/>
            <a:chOff x="-15171" y="1857166"/>
            <a:chExt cx="4012115" cy="2286000"/>
          </a:xfrm>
        </p:grpSpPr>
        <p:pic>
          <p:nvPicPr>
            <p:cNvPr id="3" name="Picture 2">
              <a:extLst>
                <a:ext uri="{FF2B5EF4-FFF2-40B4-BE49-F238E27FC236}">
                  <a16:creationId xmlns:a16="http://schemas.microsoft.com/office/drawing/2014/main" id="{D73F8462-1EFB-4154-8576-31E5084652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1" y="1857166"/>
              <a:ext cx="2438400" cy="2286000"/>
            </a:xfrm>
            <a:prstGeom prst="rect">
              <a:avLst/>
            </a:prstGeom>
          </p:spPr>
        </p:pic>
        <p:grpSp>
          <p:nvGrpSpPr>
            <p:cNvPr id="22" name="Group 21">
              <a:extLst>
                <a:ext uri="{FF2B5EF4-FFF2-40B4-BE49-F238E27FC236}">
                  <a16:creationId xmlns:a16="http://schemas.microsoft.com/office/drawing/2014/main" id="{00DE7423-1A71-456B-B08F-506675B75065}"/>
                </a:ext>
              </a:extLst>
            </p:cNvPr>
            <p:cNvGrpSpPr/>
            <p:nvPr/>
          </p:nvGrpSpPr>
          <p:grpSpPr>
            <a:xfrm>
              <a:off x="1751828" y="1931198"/>
              <a:ext cx="2245116" cy="779206"/>
              <a:chOff x="677629" y="394924"/>
              <a:chExt cx="2245116" cy="779206"/>
            </a:xfrm>
          </p:grpSpPr>
          <p:sp>
            <p:nvSpPr>
              <p:cNvPr id="23" name="Hexagon 22">
                <a:extLst>
                  <a:ext uri="{FF2B5EF4-FFF2-40B4-BE49-F238E27FC236}">
                    <a16:creationId xmlns:a16="http://schemas.microsoft.com/office/drawing/2014/main" id="{E23CCC70-1233-49FC-A964-0025BBB54F1B}"/>
                  </a:ext>
                </a:extLst>
              </p:cNvPr>
              <p:cNvSpPr/>
              <p:nvPr/>
            </p:nvSpPr>
            <p:spPr>
              <a:xfrm>
                <a:off x="677629" y="432472"/>
                <a:ext cx="2218728" cy="741658"/>
              </a:xfrm>
              <a:prstGeom prst="hexagon">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a:outerShdw blurRad="63500" dist="50800" dir="8100000" algn="tr" rotWithShape="0">
                  <a:prstClr val="black"/>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4" name="Hexagon 4">
                <a:extLst>
                  <a:ext uri="{FF2B5EF4-FFF2-40B4-BE49-F238E27FC236}">
                    <a16:creationId xmlns:a16="http://schemas.microsoft.com/office/drawing/2014/main" id="{64BE8154-0209-450C-AF0A-42F71D9A01F1}"/>
                  </a:ext>
                </a:extLst>
              </p:cNvPr>
              <p:cNvSpPr txBox="1"/>
              <p:nvPr/>
            </p:nvSpPr>
            <p:spPr>
              <a:xfrm>
                <a:off x="1197415" y="394924"/>
                <a:ext cx="1725330" cy="5767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fontAlgn="base">
                  <a:lnSpc>
                    <a:spcPct val="200000"/>
                  </a:lnSpc>
                </a:pPr>
                <a:r>
                  <a:rPr lang="en-US" sz="2400" dirty="0" err="1">
                    <a:solidFill>
                      <a:srgbClr val="000000"/>
                    </a:solidFill>
                    <a:latin typeface="Arial" panose="020B0604020202020204" pitchFamily="34" charset="0"/>
                  </a:rPr>
                  <a:t>Disiplin</a:t>
                </a:r>
                <a:r>
                  <a:rPr lang="en-US" sz="2400" dirty="0">
                    <a:solidFill>
                      <a:srgbClr val="000000"/>
                    </a:solidFill>
                    <a:latin typeface="Arial" panose="020B0604020202020204" pitchFamily="34" charset="0"/>
                  </a:rPr>
                  <a:t> </a:t>
                </a:r>
              </a:p>
            </p:txBody>
          </p:sp>
        </p:grpSp>
      </p:grpSp>
      <p:pic>
        <p:nvPicPr>
          <p:cNvPr id="25" name="Picture 24">
            <a:extLst>
              <a:ext uri="{FF2B5EF4-FFF2-40B4-BE49-F238E27FC236}">
                <a16:creationId xmlns:a16="http://schemas.microsoft.com/office/drawing/2014/main" id="{D46FC73F-7A9E-40BA-B3B1-069336009CAE}"/>
              </a:ext>
            </a:extLst>
          </p:cNvPr>
          <p:cNvPicPr>
            <a:picLocks noChangeAspect="1"/>
          </p:cNvPicPr>
          <p:nvPr/>
        </p:nvPicPr>
        <p:blipFill>
          <a:blip r:embed="rId9" cstate="print">
            <a:duotone>
              <a:prstClr val="black"/>
              <a:srgbClr val="008000">
                <a:tint val="45000"/>
                <a:satMod val="400000"/>
              </a:srgbClr>
            </a:duotone>
            <a:extLst>
              <a:ext uri="{BEBA8EAE-BF5A-486C-A8C5-ECC9F3942E4B}">
                <a14:imgProps xmlns:a14="http://schemas.microsoft.com/office/drawing/2010/main">
                  <a14:imgLayer r:embed="rId10">
                    <a14:imgEffect>
                      <a14:artisticChalkSketch/>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713351">
            <a:off x="7432849" y="3953370"/>
            <a:ext cx="804161" cy="750439"/>
          </a:xfrm>
          <a:prstGeom prst="rect">
            <a:avLst/>
          </a:prstGeom>
        </p:spPr>
      </p:pic>
      <p:pic>
        <p:nvPicPr>
          <p:cNvPr id="27" name="Picture 26">
            <a:extLst>
              <a:ext uri="{FF2B5EF4-FFF2-40B4-BE49-F238E27FC236}">
                <a16:creationId xmlns:a16="http://schemas.microsoft.com/office/drawing/2014/main" id="{EE54BF9D-5153-4579-B761-86BAE6B08D90}"/>
              </a:ext>
            </a:extLst>
          </p:cNvPr>
          <p:cNvPicPr>
            <a:picLocks noChangeAspect="1"/>
          </p:cNvPicPr>
          <p:nvPr/>
        </p:nvPicPr>
        <p:blipFill>
          <a:blip r:embed="rId9" cstate="print">
            <a:duotone>
              <a:prstClr val="black"/>
              <a:srgbClr val="008000">
                <a:tint val="45000"/>
                <a:satMod val="400000"/>
              </a:srgbClr>
            </a:duotone>
            <a:extLst>
              <a:ext uri="{BEBA8EAE-BF5A-486C-A8C5-ECC9F3942E4B}">
                <a14:imgProps xmlns:a14="http://schemas.microsoft.com/office/drawing/2010/main">
                  <a14:imgLayer r:embed="rId10">
                    <a14:imgEffect>
                      <a14:artisticChalkSketch/>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4624234">
            <a:off x="3842960" y="2469198"/>
            <a:ext cx="804161" cy="750439"/>
          </a:xfrm>
          <a:prstGeom prst="rect">
            <a:avLst/>
          </a:prstGeom>
        </p:spPr>
      </p:pic>
      <p:grpSp>
        <p:nvGrpSpPr>
          <p:cNvPr id="1031" name="Group 1030">
            <a:extLst>
              <a:ext uri="{FF2B5EF4-FFF2-40B4-BE49-F238E27FC236}">
                <a16:creationId xmlns:a16="http://schemas.microsoft.com/office/drawing/2014/main" id="{9118B852-8D51-4DE6-AC8B-2977734042B1}"/>
              </a:ext>
            </a:extLst>
          </p:cNvPr>
          <p:cNvGrpSpPr/>
          <p:nvPr/>
        </p:nvGrpSpPr>
        <p:grpSpPr>
          <a:xfrm>
            <a:off x="957015" y="4693030"/>
            <a:ext cx="5737835" cy="1363483"/>
            <a:chOff x="957015" y="4693030"/>
            <a:chExt cx="5737835" cy="1363483"/>
          </a:xfrm>
        </p:grpSpPr>
        <p:grpSp>
          <p:nvGrpSpPr>
            <p:cNvPr id="19" name="Group 18">
              <a:extLst>
                <a:ext uri="{FF2B5EF4-FFF2-40B4-BE49-F238E27FC236}">
                  <a16:creationId xmlns:a16="http://schemas.microsoft.com/office/drawing/2014/main" id="{14F48A7A-D518-4AEE-996B-A525A2DCFD1C}"/>
                </a:ext>
              </a:extLst>
            </p:cNvPr>
            <p:cNvGrpSpPr/>
            <p:nvPr/>
          </p:nvGrpSpPr>
          <p:grpSpPr>
            <a:xfrm>
              <a:off x="957015" y="5043188"/>
              <a:ext cx="4466296" cy="750623"/>
              <a:chOff x="677629" y="423507"/>
              <a:chExt cx="2218728" cy="750623"/>
            </a:xfrm>
          </p:grpSpPr>
          <p:sp>
            <p:nvSpPr>
              <p:cNvPr id="20" name="Hexagon 19">
                <a:extLst>
                  <a:ext uri="{FF2B5EF4-FFF2-40B4-BE49-F238E27FC236}">
                    <a16:creationId xmlns:a16="http://schemas.microsoft.com/office/drawing/2014/main" id="{DA50FEE4-0948-468A-B1C0-E99B0AEA9E58}"/>
                  </a:ext>
                </a:extLst>
              </p:cNvPr>
              <p:cNvSpPr/>
              <p:nvPr/>
            </p:nvSpPr>
            <p:spPr>
              <a:xfrm>
                <a:off x="677629" y="432472"/>
                <a:ext cx="2218728" cy="741658"/>
              </a:xfrm>
              <a:prstGeom prst="hexagon">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a:outerShdw blurRad="63500" dist="50800" dir="8100000" algn="tr" rotWithShape="0">
                  <a:prstClr val="black"/>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21" name="Hexagon 4">
                <a:extLst>
                  <a:ext uri="{FF2B5EF4-FFF2-40B4-BE49-F238E27FC236}">
                    <a16:creationId xmlns:a16="http://schemas.microsoft.com/office/drawing/2014/main" id="{416958D9-7905-47CE-99DE-9B58BA27E32A}"/>
                  </a:ext>
                </a:extLst>
              </p:cNvPr>
              <p:cNvSpPr txBox="1"/>
              <p:nvPr/>
            </p:nvSpPr>
            <p:spPr>
              <a:xfrm>
                <a:off x="940984" y="423507"/>
                <a:ext cx="1725330" cy="5767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fontAlgn="base">
                  <a:lnSpc>
                    <a:spcPct val="200000"/>
                  </a:lnSpc>
                </a:pPr>
                <a:r>
                  <a:rPr lang="en-US" sz="2400" dirty="0" err="1">
                    <a:solidFill>
                      <a:srgbClr val="000000"/>
                    </a:solidFill>
                    <a:latin typeface="Arial" panose="020B0604020202020204" pitchFamily="34" charset="0"/>
                  </a:rPr>
                  <a:t>Menghargai</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tempat</a:t>
                </a:r>
                <a:r>
                  <a:rPr lang="en-US" sz="2400" dirty="0">
                    <a:solidFill>
                      <a:srgbClr val="000000"/>
                    </a:solidFill>
                    <a:latin typeface="Arial" panose="020B0604020202020204" pitchFamily="34" charset="0"/>
                  </a:rPr>
                  <a:t> </a:t>
                </a:r>
                <a:r>
                  <a:rPr lang="en-US" sz="2400" dirty="0" err="1">
                    <a:solidFill>
                      <a:srgbClr val="000000"/>
                    </a:solidFill>
                    <a:latin typeface="Arial" panose="020B0604020202020204" pitchFamily="34" charset="0"/>
                  </a:rPr>
                  <a:t>kerja</a:t>
                </a:r>
                <a:endParaRPr lang="en-US" sz="2400" dirty="0">
                  <a:solidFill>
                    <a:srgbClr val="000000"/>
                  </a:solidFill>
                  <a:latin typeface="Arial" panose="020B0604020202020204" pitchFamily="34" charset="0"/>
                </a:endParaRPr>
              </a:p>
            </p:txBody>
          </p:sp>
        </p:grpSp>
        <p:pic>
          <p:nvPicPr>
            <p:cNvPr id="30" name="Picture 29">
              <a:extLst>
                <a:ext uri="{FF2B5EF4-FFF2-40B4-BE49-F238E27FC236}">
                  <a16:creationId xmlns:a16="http://schemas.microsoft.com/office/drawing/2014/main" id="{1217D5A8-9882-48AC-961D-811AC40396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1367" y="4693030"/>
              <a:ext cx="1363483" cy="1363483"/>
            </a:xfrm>
            <a:prstGeom prst="rect">
              <a:avLst/>
            </a:prstGeom>
          </p:spPr>
        </p:pic>
      </p:grpSp>
      <p:grpSp>
        <p:nvGrpSpPr>
          <p:cNvPr id="1029" name="Group 1028">
            <a:extLst>
              <a:ext uri="{FF2B5EF4-FFF2-40B4-BE49-F238E27FC236}">
                <a16:creationId xmlns:a16="http://schemas.microsoft.com/office/drawing/2014/main" id="{D4BB735B-1B68-416E-9E73-8B07B67DDAEB}"/>
              </a:ext>
            </a:extLst>
          </p:cNvPr>
          <p:cNvGrpSpPr/>
          <p:nvPr/>
        </p:nvGrpSpPr>
        <p:grpSpPr>
          <a:xfrm>
            <a:off x="6729222" y="1305980"/>
            <a:ext cx="4779410" cy="1933807"/>
            <a:chOff x="6729222" y="1305980"/>
            <a:chExt cx="4779410" cy="1933807"/>
          </a:xfrm>
        </p:grpSpPr>
        <p:grpSp>
          <p:nvGrpSpPr>
            <p:cNvPr id="13" name="Group 12">
              <a:extLst>
                <a:ext uri="{FF2B5EF4-FFF2-40B4-BE49-F238E27FC236}">
                  <a16:creationId xmlns:a16="http://schemas.microsoft.com/office/drawing/2014/main" id="{5D9661F2-887A-4BB4-8184-0B339B0878B2}"/>
                </a:ext>
              </a:extLst>
            </p:cNvPr>
            <p:cNvGrpSpPr/>
            <p:nvPr/>
          </p:nvGrpSpPr>
          <p:grpSpPr>
            <a:xfrm>
              <a:off x="6729222" y="1305980"/>
              <a:ext cx="3922203" cy="784970"/>
              <a:chOff x="677629" y="389160"/>
              <a:chExt cx="2218728" cy="784970"/>
            </a:xfrm>
          </p:grpSpPr>
          <p:sp>
            <p:nvSpPr>
              <p:cNvPr id="14" name="Hexagon 13">
                <a:extLst>
                  <a:ext uri="{FF2B5EF4-FFF2-40B4-BE49-F238E27FC236}">
                    <a16:creationId xmlns:a16="http://schemas.microsoft.com/office/drawing/2014/main" id="{2E62883D-72CC-446E-A650-F2C35EC570AA}"/>
                  </a:ext>
                </a:extLst>
              </p:cNvPr>
              <p:cNvSpPr/>
              <p:nvPr/>
            </p:nvSpPr>
            <p:spPr>
              <a:xfrm>
                <a:off x="677629" y="432472"/>
                <a:ext cx="2218728" cy="741658"/>
              </a:xfrm>
              <a:prstGeom prst="hexagon">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a:outerShdw blurRad="63500" dist="50800" dir="8100000" algn="tr" rotWithShape="0">
                  <a:prstClr val="black"/>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5" name="Hexagon 4">
                <a:extLst>
                  <a:ext uri="{FF2B5EF4-FFF2-40B4-BE49-F238E27FC236}">
                    <a16:creationId xmlns:a16="http://schemas.microsoft.com/office/drawing/2014/main" id="{2C7E0617-6C54-496F-8F62-D94A686DF77D}"/>
                  </a:ext>
                </a:extLst>
              </p:cNvPr>
              <p:cNvSpPr txBox="1"/>
              <p:nvPr/>
            </p:nvSpPr>
            <p:spPr>
              <a:xfrm>
                <a:off x="924328" y="389160"/>
                <a:ext cx="1725330" cy="5767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fontAlgn="base">
                  <a:lnSpc>
                    <a:spcPct val="200000"/>
                  </a:lnSpc>
                </a:pPr>
                <a:r>
                  <a:rPr lang="en-US" sz="2400" dirty="0" err="1">
                    <a:solidFill>
                      <a:srgbClr val="000000"/>
                    </a:solidFill>
                    <a:latin typeface="Arial" panose="020B0604020202020204" pitchFamily="34" charset="0"/>
                  </a:rPr>
                  <a:t>Bersih</a:t>
                </a:r>
                <a:r>
                  <a:rPr lang="en-US" sz="2400" dirty="0">
                    <a:solidFill>
                      <a:srgbClr val="000000"/>
                    </a:solidFill>
                    <a:latin typeface="Arial" panose="020B0604020202020204" pitchFamily="34" charset="0"/>
                  </a:rPr>
                  <a:t> dan </a:t>
                </a:r>
                <a:r>
                  <a:rPr lang="en-US" sz="2400" dirty="0" err="1">
                    <a:solidFill>
                      <a:srgbClr val="000000"/>
                    </a:solidFill>
                    <a:latin typeface="Arial" panose="020B0604020202020204" pitchFamily="34" charset="0"/>
                  </a:rPr>
                  <a:t>tersusun</a:t>
                </a:r>
                <a:r>
                  <a:rPr lang="en-US" sz="2400" dirty="0">
                    <a:solidFill>
                      <a:srgbClr val="000000"/>
                    </a:solidFill>
                    <a:latin typeface="Arial" panose="020B0604020202020204" pitchFamily="34" charset="0"/>
                  </a:rPr>
                  <a:t> </a:t>
                </a:r>
              </a:p>
            </p:txBody>
          </p:sp>
        </p:grpSp>
        <p:pic>
          <p:nvPicPr>
            <p:cNvPr id="1024" name="Picture 1023">
              <a:extLst>
                <a:ext uri="{FF2B5EF4-FFF2-40B4-BE49-F238E27FC236}">
                  <a16:creationId xmlns:a16="http://schemas.microsoft.com/office/drawing/2014/main" id="{B053DF7C-516D-438E-A97D-929E445C39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94217" y="1890898"/>
              <a:ext cx="1714415" cy="1348889"/>
            </a:xfrm>
            <a:prstGeom prst="rect">
              <a:avLst/>
            </a:prstGeom>
          </p:spPr>
        </p:pic>
      </p:grpSp>
      <p:pic>
        <p:nvPicPr>
          <p:cNvPr id="29" name="Picture 28">
            <a:extLst>
              <a:ext uri="{FF2B5EF4-FFF2-40B4-BE49-F238E27FC236}">
                <a16:creationId xmlns:a16="http://schemas.microsoft.com/office/drawing/2014/main" id="{E130BEDD-5853-4F16-A061-80F042675FB3}"/>
              </a:ext>
            </a:extLst>
          </p:cNvPr>
          <p:cNvPicPr>
            <a:picLocks noChangeAspect="1"/>
          </p:cNvPicPr>
          <p:nvPr/>
        </p:nvPicPr>
        <p:blipFill>
          <a:blip r:embed="rId9" cstate="print">
            <a:duotone>
              <a:prstClr val="black"/>
              <a:srgbClr val="008000">
                <a:tint val="45000"/>
                <a:satMod val="400000"/>
              </a:srgbClr>
            </a:duotone>
            <a:extLst>
              <a:ext uri="{BEBA8EAE-BF5A-486C-A8C5-ECC9F3942E4B}">
                <a14:imgProps xmlns:a14="http://schemas.microsoft.com/office/drawing/2010/main">
                  <a14:imgLayer r:embed="rId10">
                    <a14:imgEffect>
                      <a14:artisticChalkSketch/>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8103374">
            <a:off x="6801647" y="2204146"/>
            <a:ext cx="804161" cy="750439"/>
          </a:xfrm>
          <a:prstGeom prst="rect">
            <a:avLst/>
          </a:prstGeom>
        </p:spPr>
      </p:pic>
      <p:pic>
        <p:nvPicPr>
          <p:cNvPr id="28" name="Picture 27">
            <a:extLst>
              <a:ext uri="{FF2B5EF4-FFF2-40B4-BE49-F238E27FC236}">
                <a16:creationId xmlns:a16="http://schemas.microsoft.com/office/drawing/2014/main" id="{369C001C-F53A-4205-AB5B-925C1BC901F4}"/>
              </a:ext>
            </a:extLst>
          </p:cNvPr>
          <p:cNvPicPr>
            <a:picLocks noChangeAspect="1"/>
          </p:cNvPicPr>
          <p:nvPr/>
        </p:nvPicPr>
        <p:blipFill>
          <a:blip r:embed="rId9" cstate="print">
            <a:duotone>
              <a:prstClr val="black"/>
              <a:srgbClr val="008000">
                <a:tint val="45000"/>
                <a:satMod val="400000"/>
              </a:srgbClr>
            </a:duotone>
            <a:extLst>
              <a:ext uri="{BEBA8EAE-BF5A-486C-A8C5-ECC9F3942E4B}">
                <a14:imgProps xmlns:a14="http://schemas.microsoft.com/office/drawing/2010/main">
                  <a14:imgLayer r:embed="rId10">
                    <a14:imgEffect>
                      <a14:artisticChalkSketch/>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8937569">
            <a:off x="4471421" y="4221094"/>
            <a:ext cx="804161" cy="750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75" fill="hold">
                                          <p:stCondLst>
                                            <p:cond delay="0"/>
                                          </p:stCondLst>
                                        </p:cTn>
                                        <p:tgtEl>
                                          <p:spTgt spid="9"/>
                                        </p:tgtEl>
                                        <p:attrNameLst>
                                          <p:attrName>r</p:attrName>
                                        </p:attrNameLst>
                                      </p:cBhvr>
                                    </p:animRot>
                                    <p:animRot by="-240000">
                                      <p:cBhvr>
                                        <p:cTn id="7" dur="550" fill="hold">
                                          <p:stCondLst>
                                            <p:cond delay="550"/>
                                          </p:stCondLst>
                                        </p:cTn>
                                        <p:tgtEl>
                                          <p:spTgt spid="9"/>
                                        </p:tgtEl>
                                        <p:attrNameLst>
                                          <p:attrName>r</p:attrName>
                                        </p:attrNameLst>
                                      </p:cBhvr>
                                    </p:animRot>
                                    <p:animRot by="240000">
                                      <p:cBhvr>
                                        <p:cTn id="8" dur="550" fill="hold">
                                          <p:stCondLst>
                                            <p:cond delay="1100"/>
                                          </p:stCondLst>
                                        </p:cTn>
                                        <p:tgtEl>
                                          <p:spTgt spid="9"/>
                                        </p:tgtEl>
                                        <p:attrNameLst>
                                          <p:attrName>r</p:attrName>
                                        </p:attrNameLst>
                                      </p:cBhvr>
                                    </p:animRot>
                                    <p:animRot by="-240000">
                                      <p:cBhvr>
                                        <p:cTn id="9" dur="550" fill="hold">
                                          <p:stCondLst>
                                            <p:cond delay="1650"/>
                                          </p:stCondLst>
                                        </p:cTn>
                                        <p:tgtEl>
                                          <p:spTgt spid="9"/>
                                        </p:tgtEl>
                                        <p:attrNameLst>
                                          <p:attrName>r</p:attrName>
                                        </p:attrNameLst>
                                      </p:cBhvr>
                                    </p:animRot>
                                    <p:animRot by="120000">
                                      <p:cBhvr>
                                        <p:cTn id="10" dur="550" fill="hold">
                                          <p:stCondLst>
                                            <p:cond delay="2200"/>
                                          </p:stCondLst>
                                        </p:cTn>
                                        <p:tgtEl>
                                          <p:spTgt spid="9"/>
                                        </p:tgtEl>
                                        <p:attrNameLst>
                                          <p:attrName>r</p:attrName>
                                        </p:attrNameLst>
                                      </p:cBhvr>
                                    </p:animRot>
                                  </p:childTnLst>
                                </p:cTn>
                              </p:par>
                              <p:par>
                                <p:cTn id="11" presetID="2" presetClass="entr" presetSubtype="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1+#ppt_w/2"/>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0-#ppt_h/2"/>
                                          </p:val>
                                        </p:tav>
                                        <p:tav tm="100000">
                                          <p:val>
                                            <p:strVal val="#ppt_y"/>
                                          </p:val>
                                        </p:tav>
                                      </p:tavLst>
                                    </p:anim>
                                  </p:childTnLst>
                                </p:cTn>
                              </p:par>
                              <p:par>
                                <p:cTn id="27" presetID="26" presetClass="emph" presetSubtype="0" fill="hold" nodeType="withEffect">
                                  <p:stCondLst>
                                    <p:cond delay="0"/>
                                  </p:stCondLst>
                                  <p:childTnLst>
                                    <p:animEffect transition="out" filter="fade">
                                      <p:cBhvr>
                                        <p:cTn id="28" dur="2500" tmFilter="0, 0; .2, .5; .8, .5; 1, 0"/>
                                        <p:tgtEl>
                                          <p:spTgt spid="1028"/>
                                        </p:tgtEl>
                                      </p:cBhvr>
                                    </p:animEffect>
                                    <p:animScale>
                                      <p:cBhvr>
                                        <p:cTn id="29" dur="1250" autoRev="1" fill="hold"/>
                                        <p:tgtEl>
                                          <p:spTgt spid="1028"/>
                                        </p:tgtEl>
                                      </p:cBhvr>
                                      <p:by x="105000" y="105000"/>
                                    </p:animScale>
                                  </p:childTnLst>
                                </p:cTn>
                              </p:par>
                              <p:par>
                                <p:cTn id="30" presetID="26" presetClass="emph" presetSubtype="0" fill="hold" nodeType="withEffect">
                                  <p:stCondLst>
                                    <p:cond delay="0"/>
                                  </p:stCondLst>
                                  <p:childTnLst>
                                    <p:animEffect transition="out" filter="fade">
                                      <p:cBhvr>
                                        <p:cTn id="31" dur="2500" tmFilter="0, 0; .2, .5; .8, .5; 1, 0"/>
                                        <p:tgtEl>
                                          <p:spTgt spid="1031"/>
                                        </p:tgtEl>
                                      </p:cBhvr>
                                    </p:animEffect>
                                    <p:animScale>
                                      <p:cBhvr>
                                        <p:cTn id="32" dur="1250" autoRev="1" fill="hold"/>
                                        <p:tgtEl>
                                          <p:spTgt spid="1031"/>
                                        </p:tgtEl>
                                      </p:cBhvr>
                                      <p:by x="105000" y="105000"/>
                                    </p:animScale>
                                  </p:childTnLst>
                                </p:cTn>
                              </p:par>
                              <p:par>
                                <p:cTn id="33" presetID="26" presetClass="emph" presetSubtype="0" fill="hold" nodeType="withEffect">
                                  <p:stCondLst>
                                    <p:cond delay="0"/>
                                  </p:stCondLst>
                                  <p:childTnLst>
                                    <p:animEffect transition="out" filter="fade">
                                      <p:cBhvr>
                                        <p:cTn id="34" dur="2500" tmFilter="0, 0; .2, .5; .8, .5; 1, 0"/>
                                        <p:tgtEl>
                                          <p:spTgt spid="1029"/>
                                        </p:tgtEl>
                                      </p:cBhvr>
                                    </p:animEffect>
                                    <p:animScale>
                                      <p:cBhvr>
                                        <p:cTn id="35" dur="1250" autoRev="1" fill="hold"/>
                                        <p:tgtEl>
                                          <p:spTgt spid="1029"/>
                                        </p:tgtEl>
                                      </p:cBhvr>
                                      <p:by x="105000" y="105000"/>
                                    </p:animScale>
                                  </p:childTnLst>
                                </p:cTn>
                              </p:par>
                              <p:par>
                                <p:cTn id="36" presetID="26" presetClass="emph" presetSubtype="0" fill="hold" nodeType="withEffect">
                                  <p:stCondLst>
                                    <p:cond delay="0"/>
                                  </p:stCondLst>
                                  <p:childTnLst>
                                    <p:animEffect transition="out" filter="fade">
                                      <p:cBhvr>
                                        <p:cTn id="37" dur="2500" tmFilter="0, 0; .2, .5; .8, .5; 1, 0"/>
                                        <p:tgtEl>
                                          <p:spTgt spid="1030"/>
                                        </p:tgtEl>
                                      </p:cBhvr>
                                    </p:animEffect>
                                    <p:animScale>
                                      <p:cBhvr>
                                        <p:cTn id="38" dur="1250" autoRev="1" fill="hold"/>
                                        <p:tgtEl>
                                          <p:spTgt spid="10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93304" y="6286010"/>
            <a:ext cx="604911" cy="365125"/>
          </a:xfrm>
        </p:spPr>
        <p:txBody>
          <a:bodyPr/>
          <a:lstStyle/>
          <a:p>
            <a:fld id="{6C608055-5C8D-4643-B2E7-00EFDB34B10E}" type="slidenum">
              <a:rPr lang="en-MY" sz="1500" b="1" smtClean="0">
                <a:solidFill>
                  <a:prstClr val="black"/>
                </a:solidFill>
                <a:latin typeface="Cambria" panose="02040503050406030204" pitchFamily="18" charset="0"/>
              </a:rPr>
              <a:t>12</a:t>
            </a:fld>
            <a:endParaRPr lang="en-MY" sz="1500" b="1" dirty="0">
              <a:solidFill>
                <a:prstClr val="black"/>
              </a:solidFill>
              <a:latin typeface="Cambria" panose="02040503050406030204" pitchFamily="18" charset="0"/>
            </a:endParaRPr>
          </a:p>
        </p:txBody>
      </p:sp>
      <p:sp>
        <p:nvSpPr>
          <p:cNvPr id="5" name="Title 1"/>
          <p:cNvSpPr>
            <a:spLocks noGrp="1"/>
          </p:cNvSpPr>
          <p:nvPr>
            <p:ph type="title"/>
          </p:nvPr>
        </p:nvSpPr>
        <p:spPr>
          <a:xfrm>
            <a:off x="261833" y="119457"/>
            <a:ext cx="11236174" cy="1137941"/>
          </a:xfrm>
        </p:spPr>
        <p:txBody>
          <a:bodyPr>
            <a:noAutofit/>
          </a:bodyPr>
          <a:lstStyle/>
          <a:p>
            <a:pPr marL="112395" lvl="1" algn="just">
              <a:lnSpc>
                <a:spcPct val="150000"/>
              </a:lnSpc>
              <a:defRPr/>
            </a:pPr>
            <a:r>
              <a:rPr lang="en-MY" sz="3200" b="1" dirty="0">
                <a:solidFill>
                  <a:prstClr val="black"/>
                </a:solidFill>
                <a:latin typeface="Cambria" panose="02040503050406030204" pitchFamily="18" charset="0"/>
                <a:cs typeface="Arial" panose="020B0604020202020204" pitchFamily="34" charset="0"/>
              </a:rPr>
              <a:t>5S Di </a:t>
            </a:r>
            <a:r>
              <a:rPr lang="en-MY" sz="3200" b="1" dirty="0" err="1">
                <a:solidFill>
                  <a:prstClr val="black"/>
                </a:solidFill>
                <a:latin typeface="Cambria" panose="02040503050406030204" pitchFamily="18" charset="0"/>
                <a:cs typeface="Arial" panose="020B0604020202020204" pitchFamily="34" charset="0"/>
              </a:rPr>
              <a:t>Tapak</a:t>
            </a:r>
            <a:r>
              <a:rPr lang="en-MY" sz="3200" b="1" dirty="0">
                <a:solidFill>
                  <a:prstClr val="black"/>
                </a:solidFill>
                <a:latin typeface="Cambria" panose="02040503050406030204" pitchFamily="18" charset="0"/>
                <a:cs typeface="Arial" panose="020B0604020202020204" pitchFamily="34" charset="0"/>
              </a:rPr>
              <a:t> </a:t>
            </a:r>
            <a:r>
              <a:rPr lang="en-MY" sz="3200" b="1" dirty="0" err="1">
                <a:solidFill>
                  <a:prstClr val="black"/>
                </a:solidFill>
                <a:latin typeface="Cambria" panose="02040503050406030204" pitchFamily="18" charset="0"/>
                <a:cs typeface="Arial" panose="020B0604020202020204" pitchFamily="34" charset="0"/>
              </a:rPr>
              <a:t>Operasi</a:t>
            </a:r>
            <a:r>
              <a:rPr lang="en-MY" sz="3200" b="1" dirty="0">
                <a:solidFill>
                  <a:prstClr val="black"/>
                </a:solidFill>
                <a:latin typeface="Cambria" panose="02040503050406030204" pitchFamily="18" charset="0"/>
                <a:cs typeface="Arial" panose="020B0604020202020204" pitchFamily="34" charset="0"/>
              </a:rPr>
              <a:t> KSSB </a:t>
            </a:r>
          </a:p>
        </p:txBody>
      </p:sp>
      <p:sp>
        <p:nvSpPr>
          <p:cNvPr id="7" name="Rounded Rectangle 6"/>
          <p:cNvSpPr/>
          <p:nvPr/>
        </p:nvSpPr>
        <p:spPr>
          <a:xfrm>
            <a:off x="145136" y="106418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2011" y="1796751"/>
            <a:ext cx="12795896" cy="461665"/>
          </a:xfrm>
          <a:prstGeom prst="rect">
            <a:avLst/>
          </a:prstGeom>
        </p:spPr>
        <p:txBody>
          <a:bodyPr wrap="square">
            <a:spAutoFit/>
          </a:bodyPr>
          <a:lstStyle/>
          <a:p>
            <a:r>
              <a:rPr lang="en-US" sz="2400" dirty="0">
                <a:solidFill>
                  <a:srgbClr val="000000"/>
                </a:solidFill>
                <a:latin typeface="Arial" panose="020B0604020202020204" pitchFamily="34" charset="0"/>
              </a:rPr>
              <a:t> </a:t>
            </a:r>
          </a:p>
        </p:txBody>
      </p:sp>
      <p:pic>
        <p:nvPicPr>
          <p:cNvPr id="16" name="Picture 15">
            <a:extLst>
              <a:ext uri="{FF2B5EF4-FFF2-40B4-BE49-F238E27FC236}">
                <a16:creationId xmlns:a16="http://schemas.microsoft.com/office/drawing/2014/main" id="{180B0C72-6474-40EC-B453-AAABE78B1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2536" y="2307975"/>
            <a:ext cx="4190040" cy="3142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E7AC3E5C-A4BE-4265-8761-F51050B821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2262" y="2521068"/>
            <a:ext cx="4190040" cy="3142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99F3CF89-DA67-4D7A-AE6A-43F6F7AB5E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8480" y="1226887"/>
            <a:ext cx="2712126" cy="5424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13036B6A-FD4C-4F65-9ECA-5484657FE9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8844" y="2031117"/>
            <a:ext cx="3667621" cy="3667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5AA7F501-08DB-4463-814C-C1983B8175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6029" y="1442181"/>
            <a:ext cx="4588844" cy="4588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CD09806E-0C20-4E14-9FD9-43AA2FAF99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08097" y="1875397"/>
            <a:ext cx="4155753" cy="4155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76799E5E-2C25-4191-A88D-B3AE1FAF4F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5216" y="1518471"/>
            <a:ext cx="4781567" cy="4781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084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28"/>
                                        </p:tgtEl>
                                      </p:cBhvr>
                                    </p:animEffect>
                                    <p:anim calcmode="lin" valueType="num">
                                      <p:cBhvr>
                                        <p:cTn id="13" dur="1000"/>
                                        <p:tgtEl>
                                          <p:spTgt spid="28"/>
                                        </p:tgtEl>
                                        <p:attrNameLst>
                                          <p:attrName>ppt_x</p:attrName>
                                        </p:attrNameLst>
                                      </p:cBhvr>
                                      <p:tavLst>
                                        <p:tav tm="0">
                                          <p:val>
                                            <p:strVal val="ppt_x"/>
                                          </p:val>
                                        </p:tav>
                                        <p:tav tm="100000">
                                          <p:val>
                                            <p:strVal val="ppt_x"/>
                                          </p:val>
                                        </p:tav>
                                      </p:tavLst>
                                    </p:anim>
                                    <p:anim calcmode="lin" valueType="num">
                                      <p:cBhvr>
                                        <p:cTn id="14" dur="1000"/>
                                        <p:tgtEl>
                                          <p:spTgt spid="28"/>
                                        </p:tgtEl>
                                        <p:attrNameLst>
                                          <p:attrName>ppt_y</p:attrName>
                                        </p:attrNameLst>
                                      </p:cBhvr>
                                      <p:tavLst>
                                        <p:tav tm="0">
                                          <p:val>
                                            <p:strVal val="ppt_y"/>
                                          </p:val>
                                        </p:tav>
                                        <p:tav tm="100000">
                                          <p:val>
                                            <p:strVal val="ppt_y+.1"/>
                                          </p:val>
                                        </p:tav>
                                      </p:tavLst>
                                    </p:anim>
                                    <p:set>
                                      <p:cBhvr>
                                        <p:cTn id="15" dur="1" fill="hold">
                                          <p:stCondLst>
                                            <p:cond delay="999"/>
                                          </p:stCondLst>
                                        </p:cTn>
                                        <p:tgtEl>
                                          <p:spTgt spid="2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000" fill="hold"/>
                                        <p:tgtEl>
                                          <p:spTgt spid="22"/>
                                        </p:tgtEl>
                                        <p:attrNameLst>
                                          <p:attrName>ppt_x</p:attrName>
                                        </p:attrNameLst>
                                      </p:cBhvr>
                                      <p:tavLst>
                                        <p:tav tm="0">
                                          <p:val>
                                            <p:strVal val="#ppt_x"/>
                                          </p:val>
                                        </p:tav>
                                        <p:tav tm="100000">
                                          <p:val>
                                            <p:strVal val="#ppt_x"/>
                                          </p:val>
                                        </p:tav>
                                      </p:tavLst>
                                    </p:anim>
                                    <p:anim calcmode="lin" valueType="num">
                                      <p:cBhvr additive="base">
                                        <p:cTn id="2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1000"/>
                                        <p:tgtEl>
                                          <p:spTgt spid="22"/>
                                        </p:tgtEl>
                                        <p:attrNameLst>
                                          <p:attrName>ppt_x</p:attrName>
                                        </p:attrNameLst>
                                      </p:cBhvr>
                                      <p:tavLst>
                                        <p:tav tm="0">
                                          <p:val>
                                            <p:strVal val="ppt_x"/>
                                          </p:val>
                                        </p:tav>
                                        <p:tav tm="100000">
                                          <p:val>
                                            <p:strVal val="ppt_x"/>
                                          </p:val>
                                        </p:tav>
                                      </p:tavLst>
                                    </p:anim>
                                    <p:anim calcmode="lin" valueType="num">
                                      <p:cBhvr additive="base">
                                        <p:cTn id="26" dur="1000"/>
                                        <p:tgtEl>
                                          <p:spTgt spid="22"/>
                                        </p:tgtEl>
                                        <p:attrNameLst>
                                          <p:attrName>ppt_y</p:attrName>
                                        </p:attrNameLst>
                                      </p:cBhvr>
                                      <p:tavLst>
                                        <p:tav tm="0">
                                          <p:val>
                                            <p:strVal val="ppt_y"/>
                                          </p:val>
                                        </p:tav>
                                        <p:tav tm="100000">
                                          <p:val>
                                            <p:strVal val="1+ppt_h/2"/>
                                          </p:val>
                                        </p:tav>
                                      </p:tavLst>
                                    </p:anim>
                                    <p:set>
                                      <p:cBhvr>
                                        <p:cTn id="27" dur="1" fill="hold">
                                          <p:stCondLst>
                                            <p:cond delay="9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1000" fill="hold"/>
                                        <p:tgtEl>
                                          <p:spTgt spid="16"/>
                                        </p:tgtEl>
                                        <p:attrNameLst>
                                          <p:attrName>ppt_x</p:attrName>
                                        </p:attrNameLst>
                                      </p:cBhvr>
                                      <p:tavLst>
                                        <p:tav tm="0">
                                          <p:val>
                                            <p:strVal val="#ppt_x"/>
                                          </p:val>
                                        </p:tav>
                                        <p:tav tm="100000">
                                          <p:val>
                                            <p:strVal val="#ppt_x"/>
                                          </p:val>
                                        </p:tav>
                                      </p:tavLst>
                                    </p:anim>
                                    <p:anim calcmode="lin" valueType="num">
                                      <p:cBhvr additive="base">
                                        <p:cTn id="33"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nodeType="clickEffect">
                                  <p:stCondLst>
                                    <p:cond delay="0"/>
                                  </p:stCondLst>
                                  <p:childTnLst>
                                    <p:anim calcmode="lin" valueType="num">
                                      <p:cBhvr additive="base">
                                        <p:cTn id="37" dur="1000"/>
                                        <p:tgtEl>
                                          <p:spTgt spid="16"/>
                                        </p:tgtEl>
                                        <p:attrNameLst>
                                          <p:attrName>ppt_x</p:attrName>
                                        </p:attrNameLst>
                                      </p:cBhvr>
                                      <p:tavLst>
                                        <p:tav tm="0">
                                          <p:val>
                                            <p:strVal val="ppt_x"/>
                                          </p:val>
                                        </p:tav>
                                        <p:tav tm="100000">
                                          <p:val>
                                            <p:strVal val="ppt_x"/>
                                          </p:val>
                                        </p:tav>
                                      </p:tavLst>
                                    </p:anim>
                                    <p:anim calcmode="lin" valueType="num">
                                      <p:cBhvr additive="base">
                                        <p:cTn id="38" dur="1000"/>
                                        <p:tgtEl>
                                          <p:spTgt spid="16"/>
                                        </p:tgtEl>
                                        <p:attrNameLst>
                                          <p:attrName>ppt_y</p:attrName>
                                        </p:attrNameLst>
                                      </p:cBhvr>
                                      <p:tavLst>
                                        <p:tav tm="0">
                                          <p:val>
                                            <p:strVal val="ppt_y"/>
                                          </p:val>
                                        </p:tav>
                                        <p:tav tm="100000">
                                          <p:val>
                                            <p:strVal val="1+ppt_h/2"/>
                                          </p:val>
                                        </p:tav>
                                      </p:tavLst>
                                    </p:anim>
                                    <p:set>
                                      <p:cBhvr>
                                        <p:cTn id="39" dur="1" fill="hold">
                                          <p:stCondLst>
                                            <p:cond delay="9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xit" presetSubtype="0" fill="hold" nodeType="clickEffect">
                                  <p:stCondLst>
                                    <p:cond delay="0"/>
                                  </p:stCondLst>
                                  <p:childTnLst>
                                    <p:animEffect transition="out" filter="wipe(down)">
                                      <p:cBhvr>
                                        <p:cTn id="50" dur="1" accel="50000">
                                          <p:stCondLst>
                                            <p:cond delay="999"/>
                                          </p:stCondLst>
                                        </p:cTn>
                                        <p:tgtEl>
                                          <p:spTgt spid="24"/>
                                        </p:tgtEl>
                                      </p:cBhvr>
                                    </p:animEffect>
                                    <p:anim calcmode="lin" valueType="num">
                                      <p:cBhvr>
                                        <p:cTn id="51" dur="896"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52" dur="1">
                                          <p:stCondLst>
                                            <p:cond delay="999"/>
                                          </p:stCondLst>
                                        </p:cTn>
                                        <p:tgtEl>
                                          <p:spTgt spid="24"/>
                                        </p:tgtEl>
                                        <p:attrNameLst>
                                          <p:attrName>ppt_x</p:attrName>
                                        </p:attrNameLst>
                                      </p:cBhvr>
                                      <p:tavLst>
                                        <p:tav tm="0">
                                          <p:val>
                                            <p:strVal val="ppt_x"/>
                                          </p:val>
                                        </p:tav>
                                        <p:tav tm="100000">
                                          <p:val>
                                            <p:strVal val="ppt_x"/>
                                          </p:val>
                                        </p:tav>
                                      </p:tavLst>
                                    </p:anim>
                                    <p:anim calcmode="lin" valueType="num">
                                      <p:cBhvr>
                                        <p:cTn id="53" dur="326"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4" dur="326" tmFilter="0, 0; 0.125,0.2665; 0.25,0.4; 0.375,0.465; 0.5,0.5;  0.625,0.535; 0.75,0.6; 0.875,0.7335; 1,1">
                                          <p:stCondLst>
                                            <p:cond delay="326"/>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5" dur="2" tmFilter="0, 0; 0.125,0.2665; 0.25,0.4; 0.375,0.465; 0.5,0.5;  0.625,0.535; 0.75,0.6; 0.875,0.7335; 1,1">
                                          <p:stCondLst>
                                            <p:cond delay="651"/>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6" dur="1" tmFilter="0, 0; 0.125,0.2665; 0.25,0.4; 0.375,0.465; 0.5,0.5;  0.625,0.535; 0.75,0.6; 0.875,0.7335; 1,1">
                                          <p:stCondLst>
                                            <p:cond delay="999"/>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7" dur="1" accel="50000">
                                          <p:stCondLst>
                                            <p:cond delay="999"/>
                                          </p:stCondLst>
                                        </p:cTn>
                                        <p:tgtEl>
                                          <p:spTgt spid="24"/>
                                        </p:tgtEl>
                                        <p:attrNameLst>
                                          <p:attrName>ppt_y</p:attrName>
                                        </p:attrNameLst>
                                      </p:cBhvr>
                                      <p:tavLst>
                                        <p:tav tm="0">
                                          <p:val>
                                            <p:strVal val="ppt_y"/>
                                          </p:val>
                                        </p:tav>
                                        <p:tav tm="100000">
                                          <p:val>
                                            <p:strVal val="ppt_y+ppt_h"/>
                                          </p:val>
                                        </p:tav>
                                      </p:tavLst>
                                    </p:anim>
                                    <p:animScale>
                                      <p:cBhvr>
                                        <p:cTn id="58" dur="1">
                                          <p:stCondLst>
                                            <p:cond delay="305"/>
                                          </p:stCondLst>
                                        </p:cTn>
                                        <p:tgtEl>
                                          <p:spTgt spid="24"/>
                                        </p:tgtEl>
                                      </p:cBhvr>
                                      <p:to x="100000" y="60000"/>
                                    </p:animScale>
                                    <p:animScale>
                                      <p:cBhvr>
                                        <p:cTn id="59" dur="1" decel="50000">
                                          <p:stCondLst>
                                            <p:cond delay="318"/>
                                          </p:stCondLst>
                                        </p:cTn>
                                        <p:tgtEl>
                                          <p:spTgt spid="24"/>
                                        </p:tgtEl>
                                      </p:cBhvr>
                                      <p:to x="100000" y="100000"/>
                                    </p:animScale>
                                    <p:animScale>
                                      <p:cBhvr>
                                        <p:cTn id="60" dur="1">
                                          <p:stCondLst>
                                            <p:cond delay="645"/>
                                          </p:stCondLst>
                                        </p:cTn>
                                        <p:tgtEl>
                                          <p:spTgt spid="24"/>
                                        </p:tgtEl>
                                      </p:cBhvr>
                                      <p:to x="100000" y="80000"/>
                                    </p:animScale>
                                    <p:animScale>
                                      <p:cBhvr>
                                        <p:cTn id="61" dur="1" decel="50000">
                                          <p:stCondLst>
                                            <p:cond delay="658"/>
                                          </p:stCondLst>
                                        </p:cTn>
                                        <p:tgtEl>
                                          <p:spTgt spid="24"/>
                                        </p:tgtEl>
                                      </p:cBhvr>
                                      <p:to x="100000" y="100000"/>
                                    </p:animScale>
                                    <p:animScale>
                                      <p:cBhvr>
                                        <p:cTn id="62" dur="1">
                                          <p:stCondLst>
                                            <p:cond delay="999"/>
                                          </p:stCondLst>
                                        </p:cTn>
                                        <p:tgtEl>
                                          <p:spTgt spid="24"/>
                                        </p:tgtEl>
                                      </p:cBhvr>
                                      <p:to x="100000" y="90000"/>
                                    </p:animScale>
                                    <p:animScale>
                                      <p:cBhvr>
                                        <p:cTn id="63" dur="1" decel="50000">
                                          <p:stCondLst>
                                            <p:cond delay="999"/>
                                          </p:stCondLst>
                                        </p:cTn>
                                        <p:tgtEl>
                                          <p:spTgt spid="24"/>
                                        </p:tgtEl>
                                      </p:cBhvr>
                                      <p:to x="100000" y="100000"/>
                                    </p:animScale>
                                    <p:animScale>
                                      <p:cBhvr>
                                        <p:cTn id="64" dur="1">
                                          <p:stCondLst>
                                            <p:cond delay="999"/>
                                          </p:stCondLst>
                                        </p:cTn>
                                        <p:tgtEl>
                                          <p:spTgt spid="24"/>
                                        </p:tgtEl>
                                      </p:cBhvr>
                                      <p:to x="100000" y="95000"/>
                                    </p:animScale>
                                    <p:animScale>
                                      <p:cBhvr>
                                        <p:cTn id="65" dur="1" decel="50000">
                                          <p:stCondLst>
                                            <p:cond delay="999"/>
                                          </p:stCondLst>
                                        </p:cTn>
                                        <p:tgtEl>
                                          <p:spTgt spid="24"/>
                                        </p:tgtEl>
                                      </p:cBhvr>
                                      <p:to x="100000" y="100000"/>
                                    </p:animScale>
                                    <p:set>
                                      <p:cBhvr>
                                        <p:cTn id="66" dur="1" fill="hold">
                                          <p:stCondLst>
                                            <p:cond delay="999"/>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nodeType="clickEffect">
                                  <p:stCondLst>
                                    <p:cond delay="0"/>
                                  </p:stCondLst>
                                  <p:childTnLst>
                                    <p:animRot by="120000">
                                      <p:cBhvr>
                                        <p:cTn id="76" dur="1" fill="hold">
                                          <p:stCondLst>
                                            <p:cond delay="0"/>
                                          </p:stCondLst>
                                        </p:cTn>
                                        <p:tgtEl>
                                          <p:spTgt spid="20"/>
                                        </p:tgtEl>
                                        <p:attrNameLst>
                                          <p:attrName>r</p:attrName>
                                        </p:attrNameLst>
                                      </p:cBhvr>
                                    </p:animRot>
                                    <p:animRot by="-240000">
                                      <p:cBhvr>
                                        <p:cTn id="77" dur="2" fill="hold">
                                          <p:stCondLst>
                                            <p:cond delay="86"/>
                                          </p:stCondLst>
                                        </p:cTn>
                                        <p:tgtEl>
                                          <p:spTgt spid="20"/>
                                        </p:tgtEl>
                                        <p:attrNameLst>
                                          <p:attrName>r</p:attrName>
                                        </p:attrNameLst>
                                      </p:cBhvr>
                                    </p:animRot>
                                    <p:animRot by="240000">
                                      <p:cBhvr>
                                        <p:cTn id="78" dur="2" fill="hold">
                                          <p:stCondLst>
                                            <p:cond delay="172"/>
                                          </p:stCondLst>
                                        </p:cTn>
                                        <p:tgtEl>
                                          <p:spTgt spid="20"/>
                                        </p:tgtEl>
                                        <p:attrNameLst>
                                          <p:attrName>r</p:attrName>
                                        </p:attrNameLst>
                                      </p:cBhvr>
                                    </p:animRot>
                                    <p:animRot by="-240000">
                                      <p:cBhvr>
                                        <p:cTn id="79" dur="2" fill="hold">
                                          <p:stCondLst>
                                            <p:cond delay="258"/>
                                          </p:stCondLst>
                                        </p:cTn>
                                        <p:tgtEl>
                                          <p:spTgt spid="20"/>
                                        </p:tgtEl>
                                        <p:attrNameLst>
                                          <p:attrName>r</p:attrName>
                                        </p:attrNameLst>
                                      </p:cBhvr>
                                    </p:animRot>
                                    <p:animRot by="120000">
                                      <p:cBhvr>
                                        <p:cTn id="80" dur="2" fill="hold">
                                          <p:stCondLst>
                                            <p:cond delay="499"/>
                                          </p:stCondLst>
                                        </p:cTn>
                                        <p:tgtEl>
                                          <p:spTgt spid="20"/>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53" presetClass="exit" presetSubtype="32" fill="hold" nodeType="clickEffect">
                                  <p:stCondLst>
                                    <p:cond delay="0"/>
                                  </p:stCondLst>
                                  <p:childTnLst>
                                    <p:anim calcmode="lin" valueType="num">
                                      <p:cBhvr>
                                        <p:cTn id="84" dur="500"/>
                                        <p:tgtEl>
                                          <p:spTgt spid="20"/>
                                        </p:tgtEl>
                                        <p:attrNameLst>
                                          <p:attrName>ppt_w</p:attrName>
                                        </p:attrNameLst>
                                      </p:cBhvr>
                                      <p:tavLst>
                                        <p:tav tm="0">
                                          <p:val>
                                            <p:strVal val="ppt_w"/>
                                          </p:val>
                                        </p:tav>
                                        <p:tav tm="100000">
                                          <p:val>
                                            <p:fltVal val="0"/>
                                          </p:val>
                                        </p:tav>
                                      </p:tavLst>
                                    </p:anim>
                                    <p:anim calcmode="lin" valueType="num">
                                      <p:cBhvr>
                                        <p:cTn id="85" dur="500"/>
                                        <p:tgtEl>
                                          <p:spTgt spid="20"/>
                                        </p:tgtEl>
                                        <p:attrNameLst>
                                          <p:attrName>ppt_h</p:attrName>
                                        </p:attrNameLst>
                                      </p:cBhvr>
                                      <p:tavLst>
                                        <p:tav tm="0">
                                          <p:val>
                                            <p:strVal val="ppt_h"/>
                                          </p:val>
                                        </p:tav>
                                        <p:tav tm="100000">
                                          <p:val>
                                            <p:fltVal val="0"/>
                                          </p:val>
                                        </p:tav>
                                      </p:tavLst>
                                    </p:anim>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5" presetClass="exit" presetSubtype="0" fill="hold" nodeType="clickEffect">
                                  <p:stCondLst>
                                    <p:cond delay="0"/>
                                  </p:stCondLst>
                                  <p:childTnLst>
                                    <p:animEffect transition="out" filter="fade">
                                      <p:cBhvr>
                                        <p:cTn id="98" dur="1000"/>
                                        <p:tgtEl>
                                          <p:spTgt spid="26"/>
                                        </p:tgtEl>
                                      </p:cBhvr>
                                    </p:animEffect>
                                    <p:anim calcmode="lin" valueType="num">
                                      <p:cBhvr>
                                        <p:cTn id="99" dur="100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0" dur="1000"/>
                                        <p:tgtEl>
                                          <p:spTgt spid="26"/>
                                        </p:tgtEl>
                                        <p:attrNameLst>
                                          <p:attrName>ppt_h</p:attrName>
                                        </p:attrNameLst>
                                      </p:cBhvr>
                                      <p:tavLst>
                                        <p:tav tm="0">
                                          <p:val>
                                            <p:strVal val="ppt_h"/>
                                          </p:val>
                                        </p:tav>
                                        <p:tav tm="100000">
                                          <p:val>
                                            <p:strVal val="ppt_h"/>
                                          </p:val>
                                        </p:tav>
                                      </p:tavLst>
                                    </p:anim>
                                    <p:set>
                                      <p:cBhvr>
                                        <p:cTn id="101" dur="1" fill="hold">
                                          <p:stCondLst>
                                            <p:cond delay="999"/>
                                          </p:stCondLst>
                                        </p:cTn>
                                        <p:tgtEl>
                                          <p:spTgt spid="2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1000"/>
                                        <p:tgtEl>
                                          <p:spTgt spid="18"/>
                                        </p:tgtEl>
                                      </p:cBhvr>
                                    </p:animEffect>
                                    <p:anim calcmode="lin" valueType="num">
                                      <p:cBhvr>
                                        <p:cTn id="107" dur="1000" fill="hold"/>
                                        <p:tgtEl>
                                          <p:spTgt spid="18"/>
                                        </p:tgtEl>
                                        <p:attrNameLst>
                                          <p:attrName>ppt_x</p:attrName>
                                        </p:attrNameLst>
                                      </p:cBhvr>
                                      <p:tavLst>
                                        <p:tav tm="0">
                                          <p:val>
                                            <p:strVal val="#ppt_x"/>
                                          </p:val>
                                        </p:tav>
                                        <p:tav tm="100000">
                                          <p:val>
                                            <p:strVal val="#ppt_x"/>
                                          </p:val>
                                        </p:tav>
                                      </p:tavLst>
                                    </p:anim>
                                    <p:anim calcmode="lin" valueType="num">
                                      <p:cBhvr>
                                        <p:cTn id="10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5" presetClass="exit" presetSubtype="0" fill="hold" nodeType="clickEffect">
                                  <p:stCondLst>
                                    <p:cond delay="0"/>
                                  </p:stCondLst>
                                  <p:childTnLst>
                                    <p:animEffect transition="out" filter="fade">
                                      <p:cBhvr>
                                        <p:cTn id="112" dur="1000"/>
                                        <p:tgtEl>
                                          <p:spTgt spid="18"/>
                                        </p:tgtEl>
                                      </p:cBhvr>
                                    </p:animEffect>
                                    <p:anim calcmode="lin" valueType="num">
                                      <p:cBhvr>
                                        <p:cTn id="113" dur="1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4" dur="1000"/>
                                        <p:tgtEl>
                                          <p:spTgt spid="18"/>
                                        </p:tgtEl>
                                        <p:attrNameLst>
                                          <p:attrName>ppt_h</p:attrName>
                                        </p:attrNameLst>
                                      </p:cBhvr>
                                      <p:tavLst>
                                        <p:tav tm="0">
                                          <p:val>
                                            <p:strVal val="ppt_h"/>
                                          </p:val>
                                        </p:tav>
                                        <p:tav tm="100000">
                                          <p:val>
                                            <p:strVal val="ppt_h"/>
                                          </p:val>
                                        </p:tav>
                                      </p:tavLst>
                                    </p:anim>
                                    <p:set>
                                      <p:cBhvr>
                                        <p:cTn id="115"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93304" y="6286010"/>
            <a:ext cx="604911" cy="365125"/>
          </a:xfrm>
        </p:spPr>
        <p:txBody>
          <a:bodyPr/>
          <a:lstStyle/>
          <a:p>
            <a:fld id="{6C608055-5C8D-4643-B2E7-00EFDB34B10E}" type="slidenum">
              <a:rPr lang="en-MY" sz="1500" b="1" smtClean="0">
                <a:solidFill>
                  <a:prstClr val="black"/>
                </a:solidFill>
                <a:latin typeface="Cambria" panose="02040503050406030204" pitchFamily="18" charset="0"/>
              </a:rPr>
              <a:t>13</a:t>
            </a:fld>
            <a:endParaRPr lang="en-MY" sz="1500" b="1" dirty="0">
              <a:solidFill>
                <a:prstClr val="black"/>
              </a:solidFill>
              <a:latin typeface="Cambria" panose="02040503050406030204" pitchFamily="18" charset="0"/>
            </a:endParaRPr>
          </a:p>
        </p:txBody>
      </p:sp>
      <p:sp>
        <p:nvSpPr>
          <p:cNvPr id="7" name="Rounded Rectangle 6"/>
          <p:cNvSpPr/>
          <p:nvPr/>
        </p:nvSpPr>
        <p:spPr>
          <a:xfrm>
            <a:off x="145136" y="106418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16026" y="1796751"/>
            <a:ext cx="11079934" cy="461665"/>
          </a:xfrm>
          <a:prstGeom prst="rect">
            <a:avLst/>
          </a:prstGeom>
        </p:spPr>
        <p:txBody>
          <a:bodyPr wrap="square">
            <a:spAutoFit/>
          </a:bodyPr>
          <a:lstStyle/>
          <a:p>
            <a:r>
              <a:rPr lang="en-US" sz="2400" dirty="0">
                <a:solidFill>
                  <a:srgbClr val="000000"/>
                </a:solidFill>
                <a:latin typeface="Arial" panose="020B0604020202020204" pitchFamily="34" charset="0"/>
              </a:rPr>
              <a:t> </a:t>
            </a:r>
          </a:p>
        </p:txBody>
      </p:sp>
      <p:pic>
        <p:nvPicPr>
          <p:cNvPr id="4" name="5S Methodology and Tips">
            <a:hlinkClick r:id="" action="ppaction://media"/>
            <a:extLst>
              <a:ext uri="{FF2B5EF4-FFF2-40B4-BE49-F238E27FC236}">
                <a16:creationId xmlns:a16="http://schemas.microsoft.com/office/drawing/2014/main" id="{D0EE7A49-3620-4761-B530-5B09960ABE8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032000" y="1229905"/>
            <a:ext cx="8128000" cy="4572000"/>
          </a:xfrm>
          <a:prstGeom prst="rect">
            <a:avLst/>
          </a:prstGeom>
        </p:spPr>
      </p:pic>
    </p:spTree>
    <p:extLst>
      <p:ext uri="{BB962C8B-B14F-4D97-AF65-F5344CB8AC3E}">
        <p14:creationId xmlns:p14="http://schemas.microsoft.com/office/powerpoint/2010/main" val="313724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2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93304" y="6286010"/>
            <a:ext cx="604911" cy="365125"/>
          </a:xfrm>
        </p:spPr>
        <p:txBody>
          <a:bodyPr/>
          <a:lstStyle/>
          <a:p>
            <a:fld id="{6C608055-5C8D-4643-B2E7-00EFDB34B10E}" type="slidenum">
              <a:rPr lang="en-MY" sz="1500" b="1" smtClean="0">
                <a:solidFill>
                  <a:prstClr val="black"/>
                </a:solidFill>
                <a:latin typeface="Cambria" panose="02040503050406030204" pitchFamily="18" charset="0"/>
              </a:rPr>
              <a:t>14</a:t>
            </a:fld>
            <a:endParaRPr lang="en-MY" sz="1500" b="1" dirty="0">
              <a:solidFill>
                <a:prstClr val="black"/>
              </a:solidFill>
              <a:latin typeface="Cambria" panose="02040503050406030204" pitchFamily="18" charset="0"/>
            </a:endParaRPr>
          </a:p>
        </p:txBody>
      </p:sp>
      <p:sp>
        <p:nvSpPr>
          <p:cNvPr id="5" name="Title 1"/>
          <p:cNvSpPr>
            <a:spLocks noGrp="1"/>
          </p:cNvSpPr>
          <p:nvPr>
            <p:ph type="title"/>
          </p:nvPr>
        </p:nvSpPr>
        <p:spPr>
          <a:xfrm>
            <a:off x="693993" y="131133"/>
            <a:ext cx="11236174" cy="1137941"/>
          </a:xfrm>
        </p:spPr>
        <p:txBody>
          <a:bodyPr>
            <a:noAutofit/>
          </a:bodyPr>
          <a:lstStyle/>
          <a:p>
            <a:pPr marL="112395" lvl="1" algn="just">
              <a:defRPr/>
            </a:pPr>
            <a:r>
              <a:rPr lang="en-MY" sz="3200" b="1" dirty="0">
                <a:solidFill>
                  <a:prstClr val="black"/>
                </a:solidFill>
                <a:latin typeface="Cambria" panose="02040503050406030204" pitchFamily="18" charset="0"/>
                <a:cs typeface="Arial" panose="020B0604020202020204" pitchFamily="34" charset="0"/>
              </a:rPr>
              <a:t>Kesimpulan</a:t>
            </a:r>
          </a:p>
        </p:txBody>
      </p:sp>
      <p:sp>
        <p:nvSpPr>
          <p:cNvPr id="7" name="Rounded Rectangle 6"/>
          <p:cNvSpPr/>
          <p:nvPr/>
        </p:nvSpPr>
        <p:spPr>
          <a:xfrm>
            <a:off x="145136" y="106418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D6A85F9-AF97-4FBC-A787-A0FC320D960E}"/>
              </a:ext>
            </a:extLst>
          </p:cNvPr>
          <p:cNvGrpSpPr/>
          <p:nvPr/>
        </p:nvGrpSpPr>
        <p:grpSpPr>
          <a:xfrm>
            <a:off x="4869661" y="2943651"/>
            <a:ext cx="1768386" cy="939015"/>
            <a:chOff x="4060901" y="2129801"/>
            <a:chExt cx="2962006" cy="1365794"/>
          </a:xfrm>
        </p:grpSpPr>
        <p:sp>
          <p:nvSpPr>
            <p:cNvPr id="12" name="Flowchart: Alternate Process 11">
              <a:extLst>
                <a:ext uri="{FF2B5EF4-FFF2-40B4-BE49-F238E27FC236}">
                  <a16:creationId xmlns:a16="http://schemas.microsoft.com/office/drawing/2014/main" id="{2C292312-7B2E-4D80-AFEE-E19F907C2973}"/>
                </a:ext>
              </a:extLst>
            </p:cNvPr>
            <p:cNvSpPr/>
            <p:nvPr/>
          </p:nvSpPr>
          <p:spPr>
            <a:xfrm>
              <a:off x="4060901" y="2129801"/>
              <a:ext cx="2962006" cy="1348223"/>
            </a:xfrm>
            <a:prstGeom prst="flowChartAlternateProcess">
              <a:avLst/>
            </a:prstGeom>
            <a:blipFill rotWithShape="0">
              <a:blip r:embed="rId6"/>
              <a:tile tx="0" ty="0" sx="100000" sy="100000" flip="none" algn="tl"/>
            </a:blipFill>
            <a:effectLst>
              <a:innerShdw blurRad="254000">
                <a:prstClr val="black"/>
              </a:inn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13" name="Flowchart: Alternate Process 4">
              <a:extLst>
                <a:ext uri="{FF2B5EF4-FFF2-40B4-BE49-F238E27FC236}">
                  <a16:creationId xmlns:a16="http://schemas.microsoft.com/office/drawing/2014/main" id="{E65DEB26-8B80-4B56-816E-86F0CDC830AC}"/>
                </a:ext>
              </a:extLst>
            </p:cNvPr>
            <p:cNvSpPr txBox="1"/>
            <p:nvPr/>
          </p:nvSpPr>
          <p:spPr>
            <a:xfrm>
              <a:off x="4126714" y="2279000"/>
              <a:ext cx="2830378" cy="12165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0" tIns="69850" rIns="69850" bIns="69850" numCol="1" spcCol="1270" anchor="ctr" anchorCtr="0">
              <a:noAutofit/>
            </a:bodyPr>
            <a:lstStyle/>
            <a:p>
              <a:pPr marL="0" lvl="0" indent="0" algn="ctr" defTabSz="2444750">
                <a:lnSpc>
                  <a:spcPct val="90000"/>
                </a:lnSpc>
                <a:spcBef>
                  <a:spcPct val="0"/>
                </a:spcBef>
                <a:spcAft>
                  <a:spcPct val="35000"/>
                </a:spcAft>
                <a:buNone/>
              </a:pPr>
              <a:r>
                <a:rPr lang="en-MY" sz="5500" b="1" dirty="0">
                  <a:solidFill>
                    <a:schemeClr val="tx1"/>
                  </a:solidFill>
                </a:rPr>
                <a:t>5 S</a:t>
              </a:r>
              <a:endParaRPr lang="en-MY" sz="5500" b="1" kern="1200" dirty="0">
                <a:solidFill>
                  <a:schemeClr val="tx1"/>
                </a:solidFill>
              </a:endParaRPr>
            </a:p>
          </p:txBody>
        </p:sp>
      </p:grpSp>
      <p:grpSp>
        <p:nvGrpSpPr>
          <p:cNvPr id="1027" name="Group 1026">
            <a:extLst>
              <a:ext uri="{FF2B5EF4-FFF2-40B4-BE49-F238E27FC236}">
                <a16:creationId xmlns:a16="http://schemas.microsoft.com/office/drawing/2014/main" id="{BE915D07-4F73-4584-BA24-435C02BD3C70}"/>
              </a:ext>
            </a:extLst>
          </p:cNvPr>
          <p:cNvGrpSpPr/>
          <p:nvPr/>
        </p:nvGrpSpPr>
        <p:grpSpPr>
          <a:xfrm>
            <a:off x="2284800" y="1181109"/>
            <a:ext cx="1768386" cy="1983442"/>
            <a:chOff x="8558338" y="3579412"/>
            <a:chExt cx="1768386" cy="1983442"/>
          </a:xfrm>
        </p:grpSpPr>
        <p:pic>
          <p:nvPicPr>
            <p:cNvPr id="16" name="Picture 15">
              <a:extLst>
                <a:ext uri="{FF2B5EF4-FFF2-40B4-BE49-F238E27FC236}">
                  <a16:creationId xmlns:a16="http://schemas.microsoft.com/office/drawing/2014/main" id="{3653A2B9-FB2D-422E-8F4E-F8A0C5CA43E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58338" y="3579412"/>
              <a:ext cx="1768386" cy="1533580"/>
            </a:xfrm>
            <a:prstGeom prst="rect">
              <a:avLst/>
            </a:prstGeom>
          </p:spPr>
        </p:pic>
        <p:sp>
          <p:nvSpPr>
            <p:cNvPr id="2" name="Rectangle 1">
              <a:extLst>
                <a:ext uri="{FF2B5EF4-FFF2-40B4-BE49-F238E27FC236}">
                  <a16:creationId xmlns:a16="http://schemas.microsoft.com/office/drawing/2014/main" id="{51C0A5F3-7343-465C-B007-DED7D26E325E}"/>
                </a:ext>
              </a:extLst>
            </p:cNvPr>
            <p:cNvSpPr/>
            <p:nvPr/>
          </p:nvSpPr>
          <p:spPr>
            <a:xfrm>
              <a:off x="8848884" y="5039634"/>
              <a:ext cx="1477840" cy="523220"/>
            </a:xfrm>
            <a:prstGeom prst="rect">
              <a:avLst/>
            </a:prstGeom>
          </p:spPr>
          <p:txBody>
            <a:bodyPr wrap="none">
              <a:spAutoFit/>
            </a:bodyPr>
            <a:lstStyle/>
            <a:p>
              <a:r>
                <a:rPr lang="en-MY" altLang="en-US" sz="2800" b="1" dirty="0" err="1"/>
                <a:t>Motivasi</a:t>
              </a:r>
              <a:endParaRPr lang="en-MY" dirty="0"/>
            </a:p>
          </p:txBody>
        </p:sp>
      </p:grpSp>
      <p:grpSp>
        <p:nvGrpSpPr>
          <p:cNvPr id="31" name="Group 30">
            <a:extLst>
              <a:ext uri="{FF2B5EF4-FFF2-40B4-BE49-F238E27FC236}">
                <a16:creationId xmlns:a16="http://schemas.microsoft.com/office/drawing/2014/main" id="{BF3D14CD-978E-4DAC-BD6B-6E31599043E3}"/>
              </a:ext>
            </a:extLst>
          </p:cNvPr>
          <p:cNvGrpSpPr/>
          <p:nvPr/>
        </p:nvGrpSpPr>
        <p:grpSpPr>
          <a:xfrm>
            <a:off x="4183093" y="4522105"/>
            <a:ext cx="2728504" cy="1524897"/>
            <a:chOff x="3004053" y="4470663"/>
            <a:chExt cx="2728504" cy="1524897"/>
          </a:xfrm>
        </p:grpSpPr>
        <p:pic>
          <p:nvPicPr>
            <p:cNvPr id="15" name="Picture 14">
              <a:extLst>
                <a:ext uri="{FF2B5EF4-FFF2-40B4-BE49-F238E27FC236}">
                  <a16:creationId xmlns:a16="http://schemas.microsoft.com/office/drawing/2014/main" id="{203F3025-A680-47B9-BBF6-27F086370577}"/>
                </a:ext>
              </a:extLst>
            </p:cNvPr>
            <p:cNvPicPr>
              <a:picLocks noChangeAspect="1"/>
            </p:cNvPicPr>
            <p:nvPr/>
          </p:nvPicPr>
          <p:blipFill>
            <a:blip r:embed="rId8" cstate="print">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3535702" y="4470663"/>
              <a:ext cx="697832" cy="1137942"/>
            </a:xfrm>
            <a:prstGeom prst="rect">
              <a:avLst/>
            </a:prstGeom>
          </p:spPr>
        </p:pic>
        <p:sp>
          <p:nvSpPr>
            <p:cNvPr id="3" name="Rectangle 2">
              <a:extLst>
                <a:ext uri="{FF2B5EF4-FFF2-40B4-BE49-F238E27FC236}">
                  <a16:creationId xmlns:a16="http://schemas.microsoft.com/office/drawing/2014/main" id="{7F28794A-55BC-4FA4-84F7-8A2EFA6AB1F4}"/>
                </a:ext>
              </a:extLst>
            </p:cNvPr>
            <p:cNvSpPr/>
            <p:nvPr/>
          </p:nvSpPr>
          <p:spPr>
            <a:xfrm>
              <a:off x="3004053" y="5000544"/>
              <a:ext cx="2728504" cy="995016"/>
            </a:xfrm>
            <a:prstGeom prst="rect">
              <a:avLst/>
            </a:prstGeom>
          </p:spPr>
          <p:txBody>
            <a:bodyPr wrap="none">
              <a:spAutoFit/>
            </a:bodyPr>
            <a:lstStyle/>
            <a:p>
              <a:pPr>
                <a:lnSpc>
                  <a:spcPct val="250000"/>
                </a:lnSpc>
              </a:pPr>
              <a:r>
                <a:rPr lang="en-MY" altLang="en-US" sz="2800" b="1" dirty="0" err="1"/>
                <a:t>Penyelenggaraan</a:t>
              </a:r>
              <a:endParaRPr lang="en-MY" altLang="en-US" sz="2800" b="1" dirty="0"/>
            </a:p>
          </p:txBody>
        </p:sp>
      </p:grpSp>
      <p:grpSp>
        <p:nvGrpSpPr>
          <p:cNvPr id="1025" name="Group 1024">
            <a:extLst>
              <a:ext uri="{FF2B5EF4-FFF2-40B4-BE49-F238E27FC236}">
                <a16:creationId xmlns:a16="http://schemas.microsoft.com/office/drawing/2014/main" id="{B0070735-71F2-4695-8AEC-DF841878CBA5}"/>
              </a:ext>
            </a:extLst>
          </p:cNvPr>
          <p:cNvGrpSpPr/>
          <p:nvPr/>
        </p:nvGrpSpPr>
        <p:grpSpPr>
          <a:xfrm>
            <a:off x="8523436" y="1399966"/>
            <a:ext cx="2738314" cy="1604328"/>
            <a:chOff x="9344011" y="1361204"/>
            <a:chExt cx="2738314" cy="1604328"/>
          </a:xfrm>
        </p:grpSpPr>
        <p:pic>
          <p:nvPicPr>
            <p:cNvPr id="14" name="Picture 13">
              <a:extLst>
                <a:ext uri="{FF2B5EF4-FFF2-40B4-BE49-F238E27FC236}">
                  <a16:creationId xmlns:a16="http://schemas.microsoft.com/office/drawing/2014/main" id="{F5679B31-8FF1-4F01-AD36-A5C62A8CFC6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01761">
              <a:off x="9540552" y="1361204"/>
              <a:ext cx="2211317" cy="1360810"/>
            </a:xfrm>
            <a:prstGeom prst="rect">
              <a:avLst/>
            </a:prstGeom>
          </p:spPr>
        </p:pic>
        <p:sp>
          <p:nvSpPr>
            <p:cNvPr id="4" name="Rectangle 3">
              <a:extLst>
                <a:ext uri="{FF2B5EF4-FFF2-40B4-BE49-F238E27FC236}">
                  <a16:creationId xmlns:a16="http://schemas.microsoft.com/office/drawing/2014/main" id="{4FBCA4A2-3B4C-4CB0-B69B-75725208C468}"/>
                </a:ext>
              </a:extLst>
            </p:cNvPr>
            <p:cNvSpPr/>
            <p:nvPr/>
          </p:nvSpPr>
          <p:spPr>
            <a:xfrm>
              <a:off x="9344011" y="2442312"/>
              <a:ext cx="2738314" cy="523220"/>
            </a:xfrm>
            <a:prstGeom prst="rect">
              <a:avLst/>
            </a:prstGeom>
          </p:spPr>
          <p:txBody>
            <a:bodyPr wrap="none">
              <a:spAutoFit/>
            </a:bodyPr>
            <a:lstStyle/>
            <a:p>
              <a:r>
                <a:rPr lang="en-MY" altLang="en-US" sz="2800" b="1" dirty="0" err="1"/>
                <a:t>Pengurangan</a:t>
              </a:r>
              <a:r>
                <a:rPr lang="en-MY" altLang="en-US" sz="2800" b="1" dirty="0"/>
                <a:t> Kos</a:t>
              </a:r>
              <a:endParaRPr lang="en-MY" sz="2800" dirty="0"/>
            </a:p>
          </p:txBody>
        </p:sp>
      </p:grpSp>
      <p:grpSp>
        <p:nvGrpSpPr>
          <p:cNvPr id="1024" name="Group 1023">
            <a:extLst>
              <a:ext uri="{FF2B5EF4-FFF2-40B4-BE49-F238E27FC236}">
                <a16:creationId xmlns:a16="http://schemas.microsoft.com/office/drawing/2014/main" id="{FE7F00EF-3E26-4106-A9C1-EBE9C0D1A9E0}"/>
              </a:ext>
            </a:extLst>
          </p:cNvPr>
          <p:cNvGrpSpPr/>
          <p:nvPr/>
        </p:nvGrpSpPr>
        <p:grpSpPr>
          <a:xfrm>
            <a:off x="4944234" y="1138497"/>
            <a:ext cx="2523759" cy="1360810"/>
            <a:chOff x="5888625" y="1294083"/>
            <a:chExt cx="2523759" cy="1360810"/>
          </a:xfrm>
        </p:grpSpPr>
        <p:pic>
          <p:nvPicPr>
            <p:cNvPr id="18" name="Picture 17">
              <a:extLst>
                <a:ext uri="{FF2B5EF4-FFF2-40B4-BE49-F238E27FC236}">
                  <a16:creationId xmlns:a16="http://schemas.microsoft.com/office/drawing/2014/main" id="{8F5FB8E6-098E-4B0A-A345-AE0947BA48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28474" y="1294083"/>
              <a:ext cx="883910" cy="1360810"/>
            </a:xfrm>
            <a:prstGeom prst="rect">
              <a:avLst/>
            </a:prstGeom>
          </p:spPr>
        </p:pic>
        <p:sp>
          <p:nvSpPr>
            <p:cNvPr id="19" name="Rectangle 18">
              <a:extLst>
                <a:ext uri="{FF2B5EF4-FFF2-40B4-BE49-F238E27FC236}">
                  <a16:creationId xmlns:a16="http://schemas.microsoft.com/office/drawing/2014/main" id="{BD630529-CCDB-4EB2-89B7-F3D0B6ADB426}"/>
                </a:ext>
              </a:extLst>
            </p:cNvPr>
            <p:cNvSpPr/>
            <p:nvPr/>
          </p:nvSpPr>
          <p:spPr>
            <a:xfrm>
              <a:off x="5888625" y="1553134"/>
              <a:ext cx="2104550" cy="995016"/>
            </a:xfrm>
            <a:prstGeom prst="rect">
              <a:avLst/>
            </a:prstGeom>
          </p:spPr>
          <p:txBody>
            <a:bodyPr wrap="none">
              <a:spAutoFit/>
            </a:bodyPr>
            <a:lstStyle/>
            <a:p>
              <a:pPr>
                <a:lnSpc>
                  <a:spcPct val="250000"/>
                </a:lnSpc>
              </a:pPr>
              <a:r>
                <a:rPr lang="en-MY" altLang="en-US" sz="2800" b="1" dirty="0" err="1"/>
                <a:t>Keselamatan</a:t>
              </a:r>
              <a:endParaRPr lang="en-MY" altLang="en-US" sz="2800" b="1" dirty="0"/>
            </a:p>
          </p:txBody>
        </p:sp>
      </p:grpSp>
      <p:grpSp>
        <p:nvGrpSpPr>
          <p:cNvPr id="29" name="Group 28">
            <a:extLst>
              <a:ext uri="{FF2B5EF4-FFF2-40B4-BE49-F238E27FC236}">
                <a16:creationId xmlns:a16="http://schemas.microsoft.com/office/drawing/2014/main" id="{A63E423E-EF21-4D1C-A78A-F71E456E5F87}"/>
              </a:ext>
            </a:extLst>
          </p:cNvPr>
          <p:cNvGrpSpPr/>
          <p:nvPr/>
        </p:nvGrpSpPr>
        <p:grpSpPr>
          <a:xfrm>
            <a:off x="165820" y="2703922"/>
            <a:ext cx="3070004" cy="3065587"/>
            <a:chOff x="-263504" y="1701175"/>
            <a:chExt cx="3070004" cy="3065587"/>
          </a:xfrm>
        </p:grpSpPr>
        <p:sp>
          <p:nvSpPr>
            <p:cNvPr id="22" name="Rectangle 21">
              <a:extLst>
                <a:ext uri="{FF2B5EF4-FFF2-40B4-BE49-F238E27FC236}">
                  <a16:creationId xmlns:a16="http://schemas.microsoft.com/office/drawing/2014/main" id="{FB310F8E-12B1-4CF2-9432-01FF79D58865}"/>
                </a:ext>
              </a:extLst>
            </p:cNvPr>
            <p:cNvSpPr/>
            <p:nvPr/>
          </p:nvSpPr>
          <p:spPr>
            <a:xfrm>
              <a:off x="597815" y="3771746"/>
              <a:ext cx="1137812" cy="995016"/>
            </a:xfrm>
            <a:prstGeom prst="rect">
              <a:avLst/>
            </a:prstGeom>
          </p:spPr>
          <p:txBody>
            <a:bodyPr wrap="none">
              <a:spAutoFit/>
            </a:bodyPr>
            <a:lstStyle/>
            <a:p>
              <a:pPr>
                <a:lnSpc>
                  <a:spcPct val="250000"/>
                </a:lnSpc>
              </a:pPr>
              <a:r>
                <a:rPr lang="en-MY" altLang="en-US" sz="2800" b="1" dirty="0" err="1"/>
                <a:t>Kualiti</a:t>
              </a:r>
              <a:endParaRPr lang="en-MY" altLang="en-US" sz="2800" b="1" dirty="0"/>
            </a:p>
          </p:txBody>
        </p:sp>
        <p:pic>
          <p:nvPicPr>
            <p:cNvPr id="26" name="Picture 25">
              <a:extLst>
                <a:ext uri="{FF2B5EF4-FFF2-40B4-BE49-F238E27FC236}">
                  <a16:creationId xmlns:a16="http://schemas.microsoft.com/office/drawing/2014/main" id="{2A905DD4-E697-4FC6-B558-A1D63135B1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504" y="1701175"/>
              <a:ext cx="3070004" cy="2867268"/>
            </a:xfrm>
            <a:prstGeom prst="rect">
              <a:avLst/>
            </a:prstGeom>
          </p:spPr>
        </p:pic>
      </p:grpSp>
      <p:grpSp>
        <p:nvGrpSpPr>
          <p:cNvPr id="30" name="Group 29">
            <a:extLst>
              <a:ext uri="{FF2B5EF4-FFF2-40B4-BE49-F238E27FC236}">
                <a16:creationId xmlns:a16="http://schemas.microsoft.com/office/drawing/2014/main" id="{172F80E1-4920-4A86-B4F7-F8E2939BFD43}"/>
              </a:ext>
            </a:extLst>
          </p:cNvPr>
          <p:cNvGrpSpPr/>
          <p:nvPr/>
        </p:nvGrpSpPr>
        <p:grpSpPr>
          <a:xfrm>
            <a:off x="8168727" y="4102216"/>
            <a:ext cx="2179008" cy="1930823"/>
            <a:chOff x="2759337" y="1373263"/>
            <a:chExt cx="2179008" cy="1930823"/>
          </a:xfrm>
        </p:grpSpPr>
        <p:sp>
          <p:nvSpPr>
            <p:cNvPr id="20" name="Rectangle 19">
              <a:extLst>
                <a:ext uri="{FF2B5EF4-FFF2-40B4-BE49-F238E27FC236}">
                  <a16:creationId xmlns:a16="http://schemas.microsoft.com/office/drawing/2014/main" id="{020BF4E8-2B7A-4434-8353-C6F4865A72C9}"/>
                </a:ext>
              </a:extLst>
            </p:cNvPr>
            <p:cNvSpPr/>
            <p:nvPr/>
          </p:nvSpPr>
          <p:spPr>
            <a:xfrm>
              <a:off x="3140673" y="2780866"/>
              <a:ext cx="1797672" cy="523220"/>
            </a:xfrm>
            <a:prstGeom prst="rect">
              <a:avLst/>
            </a:prstGeom>
          </p:spPr>
          <p:txBody>
            <a:bodyPr wrap="none">
              <a:spAutoFit/>
            </a:bodyPr>
            <a:lstStyle/>
            <a:p>
              <a:r>
                <a:rPr lang="en-MY" altLang="en-US" sz="2800" b="1" dirty="0" err="1"/>
                <a:t>Kecekapan</a:t>
              </a:r>
              <a:endParaRPr lang="en-MY" sz="2800" dirty="0"/>
            </a:p>
          </p:txBody>
        </p:sp>
        <p:pic>
          <p:nvPicPr>
            <p:cNvPr id="28" name="Picture 27">
              <a:extLst>
                <a:ext uri="{FF2B5EF4-FFF2-40B4-BE49-F238E27FC236}">
                  <a16:creationId xmlns:a16="http://schemas.microsoft.com/office/drawing/2014/main" id="{C14F9838-16CC-4D80-A6D7-DF63667613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59337" y="1373263"/>
              <a:ext cx="2164951" cy="1544332"/>
            </a:xfrm>
            <a:prstGeom prst="rect">
              <a:avLst/>
            </a:prstGeom>
          </p:spPr>
        </p:pic>
      </p:grpSp>
      <p:pic>
        <p:nvPicPr>
          <p:cNvPr id="36" name="Picture 35">
            <a:extLst>
              <a:ext uri="{FF2B5EF4-FFF2-40B4-BE49-F238E27FC236}">
                <a16:creationId xmlns:a16="http://schemas.microsoft.com/office/drawing/2014/main" id="{0AD5824D-10E8-4A04-B097-03CDCE917B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4743959">
            <a:off x="4182256" y="2427113"/>
            <a:ext cx="704992" cy="657894"/>
          </a:xfrm>
          <a:prstGeom prst="rect">
            <a:avLst/>
          </a:prstGeom>
        </p:spPr>
      </p:pic>
      <p:pic>
        <p:nvPicPr>
          <p:cNvPr id="37" name="Picture 36">
            <a:extLst>
              <a:ext uri="{FF2B5EF4-FFF2-40B4-BE49-F238E27FC236}">
                <a16:creationId xmlns:a16="http://schemas.microsoft.com/office/drawing/2014/main" id="{66B41476-6439-4DA9-98C6-E654A8F72F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403999">
            <a:off x="3032451" y="3266630"/>
            <a:ext cx="1637564" cy="1528164"/>
          </a:xfrm>
          <a:prstGeom prst="rect">
            <a:avLst/>
          </a:prstGeom>
        </p:spPr>
      </p:pic>
      <p:pic>
        <p:nvPicPr>
          <p:cNvPr id="38" name="Picture 37">
            <a:extLst>
              <a:ext uri="{FF2B5EF4-FFF2-40B4-BE49-F238E27FC236}">
                <a16:creationId xmlns:a16="http://schemas.microsoft.com/office/drawing/2014/main" id="{3F44A1C9-A96A-4BD4-960A-AEF0855FD7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9962256">
            <a:off x="6503678" y="2414084"/>
            <a:ext cx="451379" cy="421224"/>
          </a:xfrm>
          <a:prstGeom prst="rect">
            <a:avLst/>
          </a:prstGeom>
        </p:spPr>
      </p:pic>
      <p:pic>
        <p:nvPicPr>
          <p:cNvPr id="39" name="Picture 38">
            <a:extLst>
              <a:ext uri="{FF2B5EF4-FFF2-40B4-BE49-F238E27FC236}">
                <a16:creationId xmlns:a16="http://schemas.microsoft.com/office/drawing/2014/main" id="{F64695AF-4D47-4749-AD47-8C2E3E5943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921185">
            <a:off x="5250011" y="4119050"/>
            <a:ext cx="1258582" cy="1174501"/>
          </a:xfrm>
          <a:prstGeom prst="rect">
            <a:avLst/>
          </a:prstGeom>
        </p:spPr>
      </p:pic>
      <p:pic>
        <p:nvPicPr>
          <p:cNvPr id="40" name="Picture 39">
            <a:extLst>
              <a:ext uri="{FF2B5EF4-FFF2-40B4-BE49-F238E27FC236}">
                <a16:creationId xmlns:a16="http://schemas.microsoft.com/office/drawing/2014/main" id="{094F62BE-1F84-4DC0-B4F3-8A72804057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5210723">
            <a:off x="6837886" y="3546461"/>
            <a:ext cx="1099345" cy="1025902"/>
          </a:xfrm>
          <a:prstGeom prst="rect">
            <a:avLst/>
          </a:prstGeom>
        </p:spPr>
      </p:pic>
      <p:pic>
        <p:nvPicPr>
          <p:cNvPr id="41" name="Picture 40">
            <a:extLst>
              <a:ext uri="{FF2B5EF4-FFF2-40B4-BE49-F238E27FC236}">
                <a16:creationId xmlns:a16="http://schemas.microsoft.com/office/drawing/2014/main" id="{C61262CE-D015-48FF-B8DD-26D07BECCF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397751">
            <a:off x="6988103" y="2453695"/>
            <a:ext cx="1220292" cy="11387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25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25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25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250"/>
                                        <p:tgtEl>
                                          <p:spTgt spid="40"/>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25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250"/>
                                        <p:tgtEl>
                                          <p:spTgt spid="38"/>
                                        </p:tgtEl>
                                      </p:cBhvr>
                                    </p:animEffect>
                                  </p:childTnLst>
                                </p:cTn>
                              </p:par>
                              <p:par>
                                <p:cTn id="23" presetID="2" presetClass="entr" presetSubtype="4"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 calcmode="lin" valueType="num">
                                      <p:cBhvr additive="base">
                                        <p:cTn id="25" dur="1250" fill="hold"/>
                                        <p:tgtEl>
                                          <p:spTgt spid="1024"/>
                                        </p:tgtEl>
                                        <p:attrNameLst>
                                          <p:attrName>ppt_x</p:attrName>
                                        </p:attrNameLst>
                                      </p:cBhvr>
                                      <p:tavLst>
                                        <p:tav tm="0">
                                          <p:val>
                                            <p:strVal val="#ppt_x"/>
                                          </p:val>
                                        </p:tav>
                                        <p:tav tm="100000">
                                          <p:val>
                                            <p:strVal val="#ppt_x"/>
                                          </p:val>
                                        </p:tav>
                                      </p:tavLst>
                                    </p:anim>
                                    <p:anim calcmode="lin" valueType="num">
                                      <p:cBhvr additive="base">
                                        <p:cTn id="26" dur="1250" fill="hold"/>
                                        <p:tgtEl>
                                          <p:spTgt spid="1024"/>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0"/>
                                  </p:stCondLst>
                                  <p:childTnLst>
                                    <p:set>
                                      <p:cBhvr>
                                        <p:cTn id="28" dur="1" fill="hold">
                                          <p:stCondLst>
                                            <p:cond delay="0"/>
                                          </p:stCondLst>
                                        </p:cTn>
                                        <p:tgtEl>
                                          <p:spTgt spid="1025"/>
                                        </p:tgtEl>
                                        <p:attrNameLst>
                                          <p:attrName>style.visibility</p:attrName>
                                        </p:attrNameLst>
                                      </p:cBhvr>
                                      <p:to>
                                        <p:strVal val="visible"/>
                                      </p:to>
                                    </p:set>
                                    <p:anim calcmode="lin" valueType="num">
                                      <p:cBhvr additive="base">
                                        <p:cTn id="29" dur="1250" fill="hold"/>
                                        <p:tgtEl>
                                          <p:spTgt spid="1025"/>
                                        </p:tgtEl>
                                        <p:attrNameLst>
                                          <p:attrName>ppt_x</p:attrName>
                                        </p:attrNameLst>
                                      </p:cBhvr>
                                      <p:tavLst>
                                        <p:tav tm="0">
                                          <p:val>
                                            <p:strVal val="0-#ppt_w/2"/>
                                          </p:val>
                                        </p:tav>
                                        <p:tav tm="100000">
                                          <p:val>
                                            <p:strVal val="#ppt_x"/>
                                          </p:val>
                                        </p:tav>
                                      </p:tavLst>
                                    </p:anim>
                                    <p:anim calcmode="lin" valueType="num">
                                      <p:cBhvr additive="base">
                                        <p:cTn id="30" dur="1250" fill="hold"/>
                                        <p:tgtEl>
                                          <p:spTgt spid="1025"/>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 calcmode="lin" valueType="num">
                                      <p:cBhvr additive="base">
                                        <p:cTn id="33" dur="1250" fill="hold"/>
                                        <p:tgtEl>
                                          <p:spTgt spid="1027"/>
                                        </p:tgtEl>
                                        <p:attrNameLst>
                                          <p:attrName>ppt_x</p:attrName>
                                        </p:attrNameLst>
                                      </p:cBhvr>
                                      <p:tavLst>
                                        <p:tav tm="0">
                                          <p:val>
                                            <p:strVal val="1+#ppt_w/2"/>
                                          </p:val>
                                        </p:tav>
                                        <p:tav tm="100000">
                                          <p:val>
                                            <p:strVal val="#ppt_x"/>
                                          </p:val>
                                        </p:tav>
                                      </p:tavLst>
                                    </p:anim>
                                    <p:anim calcmode="lin" valueType="num">
                                      <p:cBhvr additive="base">
                                        <p:cTn id="34" dur="1250" fill="hold"/>
                                        <p:tgtEl>
                                          <p:spTgt spid="1027"/>
                                        </p:tgtEl>
                                        <p:attrNameLst>
                                          <p:attrName>ppt_y</p:attrName>
                                        </p:attrNameLst>
                                      </p:cBhvr>
                                      <p:tavLst>
                                        <p:tav tm="0">
                                          <p:val>
                                            <p:strVal val="1+#ppt_h/2"/>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1250" fill="hold"/>
                                        <p:tgtEl>
                                          <p:spTgt spid="30"/>
                                        </p:tgtEl>
                                        <p:attrNameLst>
                                          <p:attrName>ppt_x</p:attrName>
                                        </p:attrNameLst>
                                      </p:cBhvr>
                                      <p:tavLst>
                                        <p:tav tm="0">
                                          <p:val>
                                            <p:strVal val="0-#ppt_w/2"/>
                                          </p:val>
                                        </p:tav>
                                        <p:tav tm="100000">
                                          <p:val>
                                            <p:strVal val="#ppt_x"/>
                                          </p:val>
                                        </p:tav>
                                      </p:tavLst>
                                    </p:anim>
                                    <p:anim calcmode="lin" valueType="num">
                                      <p:cBhvr additive="base">
                                        <p:cTn id="38" dur="1250" fill="hold"/>
                                        <p:tgtEl>
                                          <p:spTgt spid="30"/>
                                        </p:tgtEl>
                                        <p:attrNameLst>
                                          <p:attrName>ppt_y</p:attrName>
                                        </p:attrNameLst>
                                      </p:cBhvr>
                                      <p:tavLst>
                                        <p:tav tm="0">
                                          <p:val>
                                            <p:strVal val="#ppt_y"/>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1250" fill="hold"/>
                                        <p:tgtEl>
                                          <p:spTgt spid="31"/>
                                        </p:tgtEl>
                                        <p:attrNameLst>
                                          <p:attrName>ppt_x</p:attrName>
                                        </p:attrNameLst>
                                      </p:cBhvr>
                                      <p:tavLst>
                                        <p:tav tm="0">
                                          <p:val>
                                            <p:strVal val="#ppt_x"/>
                                          </p:val>
                                        </p:tav>
                                        <p:tav tm="100000">
                                          <p:val>
                                            <p:strVal val="#ppt_x"/>
                                          </p:val>
                                        </p:tav>
                                      </p:tavLst>
                                    </p:anim>
                                    <p:anim calcmode="lin" valueType="num">
                                      <p:cBhvr additive="base">
                                        <p:cTn id="42" dur="1250" fill="hold"/>
                                        <p:tgtEl>
                                          <p:spTgt spid="31"/>
                                        </p:tgtEl>
                                        <p:attrNameLst>
                                          <p:attrName>ppt_y</p:attrName>
                                        </p:attrNameLst>
                                      </p:cBhvr>
                                      <p:tavLst>
                                        <p:tav tm="0">
                                          <p:val>
                                            <p:strVal val="0-#ppt_h/2"/>
                                          </p:val>
                                        </p:tav>
                                        <p:tav tm="100000">
                                          <p:val>
                                            <p:strVal val="#ppt_y"/>
                                          </p:val>
                                        </p:tav>
                                      </p:tavLst>
                                    </p:anim>
                                  </p:childTnLst>
                                </p:cTn>
                              </p:par>
                              <p:par>
                                <p:cTn id="43" presetID="2" presetClass="entr" presetSubtype="12"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1250" fill="hold"/>
                                        <p:tgtEl>
                                          <p:spTgt spid="29"/>
                                        </p:tgtEl>
                                        <p:attrNameLst>
                                          <p:attrName>ppt_x</p:attrName>
                                        </p:attrNameLst>
                                      </p:cBhvr>
                                      <p:tavLst>
                                        <p:tav tm="0">
                                          <p:val>
                                            <p:strVal val="0-#ppt_w/2"/>
                                          </p:val>
                                        </p:tav>
                                        <p:tav tm="100000">
                                          <p:val>
                                            <p:strVal val="#ppt_x"/>
                                          </p:val>
                                        </p:tav>
                                      </p:tavLst>
                                    </p:anim>
                                    <p:anim calcmode="lin" valueType="num">
                                      <p:cBhvr additive="base">
                                        <p:cTn id="46" dur="12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93304" y="6286010"/>
            <a:ext cx="604911" cy="365125"/>
          </a:xfrm>
        </p:spPr>
        <p:txBody>
          <a:bodyPr/>
          <a:lstStyle/>
          <a:p>
            <a:fld id="{6C608055-5C8D-4643-B2E7-00EFDB34B10E}" type="slidenum">
              <a:rPr lang="en-MY" sz="1500" b="1" smtClean="0">
                <a:solidFill>
                  <a:prstClr val="black"/>
                </a:solidFill>
                <a:latin typeface="Cambria" panose="02040503050406030204" pitchFamily="18" charset="0"/>
              </a:rPr>
              <a:t>15</a:t>
            </a:fld>
            <a:endParaRPr lang="en-MY" sz="1500" b="1" dirty="0">
              <a:solidFill>
                <a:prstClr val="black"/>
              </a:solidFill>
              <a:latin typeface="Cambria" panose="02040503050406030204" pitchFamily="18" charset="0"/>
            </a:endParaRPr>
          </a:p>
        </p:txBody>
      </p:sp>
      <p:sp>
        <p:nvSpPr>
          <p:cNvPr id="7" name="Rounded Rectangle 6"/>
          <p:cNvSpPr/>
          <p:nvPr/>
        </p:nvSpPr>
        <p:spPr>
          <a:xfrm>
            <a:off x="145136" y="106418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16026" y="1796751"/>
            <a:ext cx="11079934" cy="461665"/>
          </a:xfrm>
          <a:prstGeom prst="rect">
            <a:avLst/>
          </a:prstGeom>
        </p:spPr>
        <p:txBody>
          <a:bodyPr wrap="square">
            <a:spAutoFit/>
          </a:bodyPr>
          <a:lstStyle/>
          <a:p>
            <a:r>
              <a:rPr lang="en-US" sz="2400" dirty="0">
                <a:solidFill>
                  <a:srgbClr val="000000"/>
                </a:solidFill>
                <a:latin typeface="Arial" panose="020B0604020202020204" pitchFamily="34" charset="0"/>
              </a:rPr>
              <a:t> </a:t>
            </a:r>
          </a:p>
        </p:txBody>
      </p:sp>
      <p:pic>
        <p:nvPicPr>
          <p:cNvPr id="3" name="Picture 2">
            <a:extLst>
              <a:ext uri="{FF2B5EF4-FFF2-40B4-BE49-F238E27FC236}">
                <a16:creationId xmlns:a16="http://schemas.microsoft.com/office/drawing/2014/main" id="{13539473-14F9-4B83-AF55-6BF72D7F9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79" y="1617205"/>
            <a:ext cx="6423444" cy="4014652"/>
          </a:xfrm>
          <a:prstGeom prst="rect">
            <a:avLst/>
          </a:prstGeom>
        </p:spPr>
      </p:pic>
      <p:sp>
        <p:nvSpPr>
          <p:cNvPr id="9" name="Speech Bubble: Oval 8">
            <a:extLst>
              <a:ext uri="{FF2B5EF4-FFF2-40B4-BE49-F238E27FC236}">
                <a16:creationId xmlns:a16="http://schemas.microsoft.com/office/drawing/2014/main" id="{451DAC93-178B-4AAE-9CD9-14BE98CEAF10}"/>
              </a:ext>
            </a:extLst>
          </p:cNvPr>
          <p:cNvSpPr/>
          <p:nvPr/>
        </p:nvSpPr>
        <p:spPr>
          <a:xfrm>
            <a:off x="4560640" y="1516514"/>
            <a:ext cx="7482672" cy="2052975"/>
          </a:xfrm>
          <a:prstGeom prst="wedgeEllipseCallout">
            <a:avLst>
              <a:gd name="adj1" fmla="val -43411"/>
              <a:gd name="adj2" fmla="val 69003"/>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MY"/>
          </a:p>
        </p:txBody>
      </p:sp>
      <p:sp>
        <p:nvSpPr>
          <p:cNvPr id="4" name="TextBox 3">
            <a:extLst>
              <a:ext uri="{FF2B5EF4-FFF2-40B4-BE49-F238E27FC236}">
                <a16:creationId xmlns:a16="http://schemas.microsoft.com/office/drawing/2014/main" id="{3B0990AF-13FA-4187-914B-686C5D8D63E8}"/>
              </a:ext>
            </a:extLst>
          </p:cNvPr>
          <p:cNvSpPr txBox="1"/>
          <p:nvPr/>
        </p:nvSpPr>
        <p:spPr>
          <a:xfrm>
            <a:off x="4694101" y="2027583"/>
            <a:ext cx="7404114" cy="1015663"/>
          </a:xfrm>
          <a:prstGeom prst="rect">
            <a:avLst/>
          </a:prstGeom>
          <a:noFill/>
        </p:spPr>
        <p:txBody>
          <a:bodyPr wrap="square" rtlCol="0">
            <a:spAutoFit/>
          </a:bodyPr>
          <a:lstStyle/>
          <a:p>
            <a:r>
              <a:rPr lang="en-MY" sz="6000" b="1" dirty="0">
                <a:effectLst>
                  <a:outerShdw blurRad="38100" dist="38100" dir="2700000" algn="tl">
                    <a:srgbClr val="000000">
                      <a:alpha val="43137"/>
                    </a:srgbClr>
                  </a:outerShdw>
                </a:effectLst>
              </a:rPr>
              <a:t>SEKIAN TERIMA KASIH </a:t>
            </a:r>
          </a:p>
        </p:txBody>
      </p:sp>
    </p:spTree>
    <p:extLst>
      <p:ext uri="{BB962C8B-B14F-4D97-AF65-F5344CB8AC3E}">
        <p14:creationId xmlns:p14="http://schemas.microsoft.com/office/powerpoint/2010/main" val="411099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250"/>
                                        <p:tgtEl>
                                          <p:spTgt spid="4"/>
                                        </p:tgtEl>
                                      </p:cBhvr>
                                    </p:animEffect>
                                  </p:childTnLst>
                                </p:cTn>
                              </p:par>
                              <p:par>
                                <p:cTn id="8" presetID="32" presetClass="emph" presetSubtype="0" fill="hold" nodeType="withEffect">
                                  <p:stCondLst>
                                    <p:cond delay="0"/>
                                  </p:stCondLst>
                                  <p:childTnLst>
                                    <p:animRot by="120000">
                                      <p:cBhvr>
                                        <p:cTn id="9" dur="325" fill="hold">
                                          <p:stCondLst>
                                            <p:cond delay="0"/>
                                          </p:stCondLst>
                                        </p:cTn>
                                        <p:tgtEl>
                                          <p:spTgt spid="3"/>
                                        </p:tgtEl>
                                        <p:attrNameLst>
                                          <p:attrName>r</p:attrName>
                                        </p:attrNameLst>
                                      </p:cBhvr>
                                    </p:animRot>
                                    <p:animRot by="-240000">
                                      <p:cBhvr>
                                        <p:cTn id="10" dur="650" fill="hold">
                                          <p:stCondLst>
                                            <p:cond delay="650"/>
                                          </p:stCondLst>
                                        </p:cTn>
                                        <p:tgtEl>
                                          <p:spTgt spid="3"/>
                                        </p:tgtEl>
                                        <p:attrNameLst>
                                          <p:attrName>r</p:attrName>
                                        </p:attrNameLst>
                                      </p:cBhvr>
                                    </p:animRot>
                                    <p:animRot by="240000">
                                      <p:cBhvr>
                                        <p:cTn id="11" dur="650" fill="hold">
                                          <p:stCondLst>
                                            <p:cond delay="1300"/>
                                          </p:stCondLst>
                                        </p:cTn>
                                        <p:tgtEl>
                                          <p:spTgt spid="3"/>
                                        </p:tgtEl>
                                        <p:attrNameLst>
                                          <p:attrName>r</p:attrName>
                                        </p:attrNameLst>
                                      </p:cBhvr>
                                    </p:animRot>
                                    <p:animRot by="-240000">
                                      <p:cBhvr>
                                        <p:cTn id="12" dur="650" fill="hold">
                                          <p:stCondLst>
                                            <p:cond delay="1950"/>
                                          </p:stCondLst>
                                        </p:cTn>
                                        <p:tgtEl>
                                          <p:spTgt spid="3"/>
                                        </p:tgtEl>
                                        <p:attrNameLst>
                                          <p:attrName>r</p:attrName>
                                        </p:attrNameLst>
                                      </p:cBhvr>
                                    </p:animRot>
                                    <p:animRot by="120000">
                                      <p:cBhvr>
                                        <p:cTn id="13" dur="650" fill="hold">
                                          <p:stCondLst>
                                            <p:cond delay="2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93304" y="6286010"/>
            <a:ext cx="604911" cy="365125"/>
          </a:xfrm>
        </p:spPr>
        <p:txBody>
          <a:bodyPr/>
          <a:lstStyle/>
          <a:p>
            <a:fld id="{6C608055-5C8D-4643-B2E7-00EFDB34B10E}" type="slidenum">
              <a:rPr lang="en-MY" sz="1500" b="1" smtClean="0">
                <a:solidFill>
                  <a:prstClr val="black"/>
                </a:solidFill>
                <a:latin typeface="Cambria" panose="02040503050406030204" pitchFamily="18" charset="0"/>
              </a:rPr>
              <a:t>2</a:t>
            </a:fld>
            <a:endParaRPr lang="en-MY" sz="1500" b="1" dirty="0">
              <a:solidFill>
                <a:prstClr val="black"/>
              </a:solidFill>
              <a:latin typeface="Cambria" panose="02040503050406030204" pitchFamily="18" charset="0"/>
            </a:endParaRPr>
          </a:p>
        </p:txBody>
      </p:sp>
      <p:sp>
        <p:nvSpPr>
          <p:cNvPr id="9" name="Title 6"/>
          <p:cNvSpPr txBox="1"/>
          <p:nvPr/>
        </p:nvSpPr>
        <p:spPr>
          <a:xfrm>
            <a:off x="0" y="-9144"/>
            <a:ext cx="12191999" cy="5870448"/>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MY" sz="5100" dirty="0">
              <a:latin typeface="Cambria" panose="02040503050406030204" pitchFamily="18" charset="0"/>
              <a:ea typeface="Cambria Math" panose="02040503050406030204" pitchFamily="18" charset="0"/>
            </a:endParaRPr>
          </a:p>
          <a:p>
            <a:pPr algn="ctr"/>
            <a:endParaRPr lang="en-MY" sz="5100" dirty="0">
              <a:latin typeface="Cambria" panose="02040503050406030204" pitchFamily="18" charset="0"/>
              <a:ea typeface="Cambria Math" panose="02040503050406030204" pitchFamily="18" charset="0"/>
            </a:endParaRPr>
          </a:p>
        </p:txBody>
      </p:sp>
      <p:sp>
        <p:nvSpPr>
          <p:cNvPr id="5" name="Title 1"/>
          <p:cNvSpPr>
            <a:spLocks noGrp="1"/>
          </p:cNvSpPr>
          <p:nvPr>
            <p:ph type="title"/>
          </p:nvPr>
        </p:nvSpPr>
        <p:spPr>
          <a:xfrm>
            <a:off x="693993" y="131133"/>
            <a:ext cx="11236174" cy="1137941"/>
          </a:xfrm>
        </p:spPr>
        <p:txBody>
          <a:bodyPr>
            <a:noAutofit/>
          </a:bodyPr>
          <a:lstStyle/>
          <a:p>
            <a:pPr eaLnBrk="1" hangingPunct="1"/>
            <a:br>
              <a:rPr lang="en-MY" altLang="en-US" sz="2000" b="1" dirty="0">
                <a:solidFill>
                  <a:schemeClr val="tx1"/>
                </a:solidFill>
                <a:latin typeface="Cambria" panose="02040503050406030204" pitchFamily="18" charset="0"/>
                <a:cs typeface="Arial" panose="020B0604020202020204" pitchFamily="34" charset="0"/>
              </a:rPr>
            </a:br>
            <a:br>
              <a:rPr lang="en-MY" altLang="en-US" sz="2000" b="1" dirty="0">
                <a:latin typeface="Cambria" panose="02040503050406030204" pitchFamily="18" charset="0"/>
                <a:cs typeface="Arial" panose="020B0604020202020204" pitchFamily="34" charset="0"/>
              </a:rPr>
            </a:br>
            <a:r>
              <a:rPr lang="en-MY" altLang="en-US" sz="3200" b="1" dirty="0">
                <a:latin typeface="Cambria" panose="02040503050406030204" pitchFamily="18" charset="0"/>
                <a:cs typeface="Arial" panose="020B0604020202020204" pitchFamily="34" charset="0"/>
              </a:rPr>
              <a:t>Isi </a:t>
            </a:r>
            <a:r>
              <a:rPr lang="en-MY" altLang="en-US" sz="3200" b="1" dirty="0" err="1">
                <a:latin typeface="Cambria" panose="02040503050406030204" pitchFamily="18" charset="0"/>
                <a:cs typeface="Arial" panose="020B0604020202020204" pitchFamily="34" charset="0"/>
              </a:rPr>
              <a:t>Kandungan</a:t>
            </a:r>
            <a:br>
              <a:rPr lang="en-MY" altLang="en-US" sz="3200" b="1" dirty="0">
                <a:solidFill>
                  <a:schemeClr val="tx1"/>
                </a:solidFill>
                <a:latin typeface="Cambria" panose="02040503050406030204" pitchFamily="18" charset="0"/>
                <a:cs typeface="Arial" panose="020B0604020202020204" pitchFamily="34" charset="0"/>
              </a:rPr>
            </a:br>
            <a:r>
              <a:rPr lang="en-MY" altLang="en-US" sz="2000" dirty="0">
                <a:solidFill>
                  <a:schemeClr val="tx1"/>
                </a:solidFill>
                <a:latin typeface="Cambria" panose="02040503050406030204" pitchFamily="18" charset="0"/>
                <a:cs typeface="Arial" panose="020B0604020202020204" pitchFamily="34" charset="0"/>
              </a:rPr>
              <a:t>	</a:t>
            </a:r>
          </a:p>
        </p:txBody>
      </p:sp>
      <p:sp>
        <p:nvSpPr>
          <p:cNvPr id="7" name="Rounded Rectangle 6"/>
          <p:cNvSpPr/>
          <p:nvPr/>
        </p:nvSpPr>
        <p:spPr>
          <a:xfrm>
            <a:off x="145136" y="106418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sp>
        <p:nvSpPr>
          <p:cNvPr id="10" name="TextBox 3"/>
          <p:cNvSpPr txBox="1">
            <a:spLocks noChangeArrowheads="1"/>
          </p:cNvSpPr>
          <p:nvPr/>
        </p:nvSpPr>
        <p:spPr bwMode="auto">
          <a:xfrm>
            <a:off x="391380" y="996696"/>
            <a:ext cx="11596308" cy="442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w Cen MT" panose="020B0602020104020603"/>
              </a:defRPr>
            </a:lvl1pPr>
            <a:lvl2pPr marL="742950" indent="-285750">
              <a:defRPr>
                <a:solidFill>
                  <a:schemeClr val="tx1"/>
                </a:solidFill>
                <a:latin typeface="Tw Cen MT" panose="020B0602020104020603"/>
              </a:defRPr>
            </a:lvl2pPr>
            <a:lvl3pPr marL="1143000" indent="-228600">
              <a:defRPr>
                <a:solidFill>
                  <a:schemeClr val="tx1"/>
                </a:solidFill>
                <a:latin typeface="Tw Cen MT" panose="020B0602020104020603"/>
              </a:defRPr>
            </a:lvl3pPr>
            <a:lvl4pPr marL="1600200" indent="-228600">
              <a:defRPr>
                <a:solidFill>
                  <a:schemeClr val="tx1"/>
                </a:solidFill>
                <a:latin typeface="Tw Cen MT" panose="020B0602020104020603"/>
              </a:defRPr>
            </a:lvl4pPr>
            <a:lvl5pPr marL="2057400" indent="-228600">
              <a:defRPr>
                <a:solidFill>
                  <a:schemeClr val="tx1"/>
                </a:solidFill>
                <a:latin typeface="Tw Cen MT" panose="020B0602020104020603"/>
              </a:defRPr>
            </a:lvl5pPr>
            <a:lvl6pPr marL="2514600" indent="-228600" eaLnBrk="0" fontAlgn="base" hangingPunct="0">
              <a:spcBef>
                <a:spcPct val="0"/>
              </a:spcBef>
              <a:spcAft>
                <a:spcPct val="0"/>
              </a:spcAft>
              <a:defRPr>
                <a:solidFill>
                  <a:schemeClr val="tx1"/>
                </a:solidFill>
                <a:latin typeface="Tw Cen MT" panose="020B0602020104020603"/>
              </a:defRPr>
            </a:lvl6pPr>
            <a:lvl7pPr marL="2971800" indent="-228600" eaLnBrk="0" fontAlgn="base" hangingPunct="0">
              <a:spcBef>
                <a:spcPct val="0"/>
              </a:spcBef>
              <a:spcAft>
                <a:spcPct val="0"/>
              </a:spcAft>
              <a:defRPr>
                <a:solidFill>
                  <a:schemeClr val="tx1"/>
                </a:solidFill>
                <a:latin typeface="Tw Cen MT" panose="020B0602020104020603"/>
              </a:defRPr>
            </a:lvl7pPr>
            <a:lvl8pPr marL="3429000" indent="-228600" eaLnBrk="0" fontAlgn="base" hangingPunct="0">
              <a:spcBef>
                <a:spcPct val="0"/>
              </a:spcBef>
              <a:spcAft>
                <a:spcPct val="0"/>
              </a:spcAft>
              <a:defRPr>
                <a:solidFill>
                  <a:schemeClr val="tx1"/>
                </a:solidFill>
                <a:latin typeface="Tw Cen MT" panose="020B0602020104020603"/>
              </a:defRPr>
            </a:lvl8pPr>
            <a:lvl9pPr marL="3886200" indent="-228600" eaLnBrk="0" fontAlgn="base" hangingPunct="0">
              <a:spcBef>
                <a:spcPct val="0"/>
              </a:spcBef>
              <a:spcAft>
                <a:spcPct val="0"/>
              </a:spcAft>
              <a:defRPr>
                <a:solidFill>
                  <a:schemeClr val="tx1"/>
                </a:solidFill>
                <a:latin typeface="Tw Cen MT" panose="020B0602020104020603"/>
              </a:defRPr>
            </a:lvl9pPr>
          </a:lstStyle>
          <a:p>
            <a:pPr marL="112395" lvl="1" indent="0" algn="just">
              <a:buFont typeface="Wingdings" panose="05000000000000000000" pitchFamily="2" charset="2"/>
              <a:buNone/>
              <a:defRPr/>
            </a:pPr>
            <a:endParaRPr lang="en-MY" sz="1700" dirty="0">
              <a:solidFill>
                <a:prstClr val="black"/>
              </a:solidFill>
              <a:latin typeface="Cambria" panose="02040503050406030204" pitchFamily="18" charset="0"/>
              <a:cs typeface="Arial" panose="020B0604020202020204" pitchFamily="34" charset="0"/>
            </a:endParaRPr>
          </a:p>
          <a:p>
            <a:pPr marL="631825" lvl="1" indent="-631825" algn="just">
              <a:buFont typeface="Wingdings" panose="05000000000000000000" pitchFamily="2" charset="2"/>
              <a:buChar char="q"/>
              <a:defRPr/>
            </a:pPr>
            <a:endParaRPr lang="en-MY" sz="1700" dirty="0">
              <a:solidFill>
                <a:prstClr val="black"/>
              </a:solidFill>
              <a:latin typeface="Cambria" panose="02040503050406030204" pitchFamily="18" charset="0"/>
              <a:cs typeface="Arial" panose="020B0604020202020204" pitchFamily="34" charset="0"/>
            </a:endParaRPr>
          </a:p>
          <a:p>
            <a:pPr marL="455295" lvl="1" indent="-342900" algn="just">
              <a:lnSpc>
                <a:spcPct val="150000"/>
              </a:lnSpc>
              <a:buAutoNum type="arabicPeriod"/>
              <a:defRPr/>
            </a:pPr>
            <a:r>
              <a:rPr lang="en-MY" sz="2400" dirty="0" err="1">
                <a:solidFill>
                  <a:prstClr val="black"/>
                </a:solidFill>
                <a:latin typeface="Cambria" panose="02040503050406030204" pitchFamily="18" charset="0"/>
                <a:cs typeface="Arial" panose="020B0604020202020204" pitchFamily="34" charset="0"/>
              </a:rPr>
              <a:t>Definisi</a:t>
            </a:r>
            <a:r>
              <a:rPr lang="en-MY" sz="2400" dirty="0">
                <a:solidFill>
                  <a:prstClr val="black"/>
                </a:solidFill>
                <a:latin typeface="Cambria" panose="02040503050406030204" pitchFamily="18" charset="0"/>
                <a:cs typeface="Arial" panose="020B0604020202020204" pitchFamily="34" charset="0"/>
              </a:rPr>
              <a:t> Housekeeping</a:t>
            </a:r>
          </a:p>
          <a:p>
            <a:pPr marL="455295" lvl="1" indent="-342900" algn="just">
              <a:lnSpc>
                <a:spcPct val="150000"/>
              </a:lnSpc>
              <a:buAutoNum type="arabicPeriod"/>
              <a:defRPr/>
            </a:pPr>
            <a:r>
              <a:rPr lang="en-MY" sz="2400" dirty="0" err="1">
                <a:solidFill>
                  <a:prstClr val="black"/>
                </a:solidFill>
                <a:latin typeface="Cambria" panose="02040503050406030204" pitchFamily="18" charset="0"/>
                <a:cs typeface="Arial" panose="020B0604020202020204" pitchFamily="34" charset="0"/>
              </a:rPr>
              <a:t>Definisi</a:t>
            </a:r>
            <a:r>
              <a:rPr lang="en-MY" sz="2400" dirty="0">
                <a:solidFill>
                  <a:prstClr val="black"/>
                </a:solidFill>
                <a:latin typeface="Cambria" panose="02040503050406030204" pitchFamily="18" charset="0"/>
                <a:cs typeface="Arial" panose="020B0604020202020204" pitchFamily="34" charset="0"/>
              </a:rPr>
              <a:t> 5S</a:t>
            </a:r>
          </a:p>
          <a:p>
            <a:pPr marL="455295" lvl="1" indent="-342900" algn="just">
              <a:lnSpc>
                <a:spcPct val="150000"/>
              </a:lnSpc>
              <a:buAutoNum type="arabicPeriod"/>
              <a:defRPr/>
            </a:pPr>
            <a:r>
              <a:rPr lang="en-MY" sz="2400" dirty="0" err="1">
                <a:solidFill>
                  <a:prstClr val="black"/>
                </a:solidFill>
                <a:latin typeface="Cambria" panose="02040503050406030204" pitchFamily="18" charset="0"/>
                <a:cs typeface="Arial" panose="020B0604020202020204" pitchFamily="34" charset="0"/>
              </a:rPr>
              <a:t>Istilah</a:t>
            </a:r>
            <a:r>
              <a:rPr lang="en-MY" sz="2400" dirty="0">
                <a:solidFill>
                  <a:prstClr val="black"/>
                </a:solidFill>
                <a:latin typeface="Cambria" panose="02040503050406030204" pitchFamily="18" charset="0"/>
                <a:cs typeface="Arial" panose="020B0604020202020204" pitchFamily="34" charset="0"/>
              </a:rPr>
              <a:t> 5S</a:t>
            </a:r>
          </a:p>
          <a:p>
            <a:pPr marL="455295" lvl="1" indent="-342900" algn="just">
              <a:lnSpc>
                <a:spcPct val="150000"/>
              </a:lnSpc>
              <a:buAutoNum type="arabicPeriod"/>
              <a:defRPr/>
            </a:pPr>
            <a:r>
              <a:rPr lang="en-MY" sz="2400" dirty="0" err="1">
                <a:solidFill>
                  <a:prstClr val="black"/>
                </a:solidFill>
                <a:latin typeface="Cambria" panose="02040503050406030204" pitchFamily="18" charset="0"/>
                <a:cs typeface="Arial" panose="020B0604020202020204" pitchFamily="34" charset="0"/>
              </a:rPr>
              <a:t>Maksud</a:t>
            </a:r>
            <a:r>
              <a:rPr lang="en-MY" sz="2400" dirty="0">
                <a:solidFill>
                  <a:prstClr val="black"/>
                </a:solidFill>
                <a:latin typeface="Cambria" panose="02040503050406030204" pitchFamily="18" charset="0"/>
                <a:cs typeface="Arial" panose="020B0604020202020204" pitchFamily="34" charset="0"/>
              </a:rPr>
              <a:t> </a:t>
            </a:r>
            <a:r>
              <a:rPr lang="en-MY" sz="2400" dirty="0" err="1">
                <a:solidFill>
                  <a:prstClr val="black"/>
                </a:solidFill>
                <a:latin typeface="Cambria" panose="02040503050406030204" pitchFamily="18" charset="0"/>
                <a:cs typeface="Arial" panose="020B0604020202020204" pitchFamily="34" charset="0"/>
              </a:rPr>
              <a:t>untuk</a:t>
            </a:r>
            <a:r>
              <a:rPr lang="en-MY" sz="2400" dirty="0">
                <a:solidFill>
                  <a:prstClr val="black"/>
                </a:solidFill>
                <a:latin typeface="Cambria" panose="02040503050406030204" pitchFamily="18" charset="0"/>
                <a:cs typeface="Arial" panose="020B0604020202020204" pitchFamily="34" charset="0"/>
              </a:rPr>
              <a:t> </a:t>
            </a:r>
            <a:r>
              <a:rPr lang="en-MY" sz="2400" dirty="0" err="1">
                <a:solidFill>
                  <a:prstClr val="black"/>
                </a:solidFill>
                <a:latin typeface="Cambria" panose="02040503050406030204" pitchFamily="18" charset="0"/>
                <a:cs typeface="Arial" panose="020B0604020202020204" pitchFamily="34" charset="0"/>
              </a:rPr>
              <a:t>Setiap</a:t>
            </a:r>
            <a:r>
              <a:rPr lang="en-MY" sz="2400" dirty="0">
                <a:solidFill>
                  <a:prstClr val="black"/>
                </a:solidFill>
                <a:latin typeface="Cambria" panose="02040503050406030204" pitchFamily="18" charset="0"/>
                <a:cs typeface="Arial" panose="020B0604020202020204" pitchFamily="34" charset="0"/>
              </a:rPr>
              <a:t> “S”</a:t>
            </a:r>
          </a:p>
          <a:p>
            <a:pPr marL="455295" lvl="1" indent="-342900" algn="just">
              <a:lnSpc>
                <a:spcPct val="150000"/>
              </a:lnSpc>
              <a:buAutoNum type="arabicPeriod"/>
              <a:defRPr/>
            </a:pPr>
            <a:r>
              <a:rPr lang="en-MY" sz="2400" dirty="0" err="1">
                <a:solidFill>
                  <a:prstClr val="black"/>
                </a:solidFill>
                <a:latin typeface="Cambria" panose="02040503050406030204" pitchFamily="18" charset="0"/>
                <a:cs typeface="Arial" panose="020B0604020202020204" pitchFamily="34" charset="0"/>
              </a:rPr>
              <a:t>Tujuan</a:t>
            </a:r>
            <a:r>
              <a:rPr lang="en-MY" sz="2400" dirty="0">
                <a:solidFill>
                  <a:prstClr val="black"/>
                </a:solidFill>
                <a:latin typeface="Cambria" panose="02040503050406030204" pitchFamily="18" charset="0"/>
                <a:cs typeface="Arial" panose="020B0604020202020204" pitchFamily="34" charset="0"/>
              </a:rPr>
              <a:t> 5S </a:t>
            </a:r>
            <a:r>
              <a:rPr lang="en-MY" sz="2400" dirty="0" err="1">
                <a:solidFill>
                  <a:prstClr val="black"/>
                </a:solidFill>
                <a:latin typeface="Cambria" panose="02040503050406030204" pitchFamily="18" charset="0"/>
                <a:cs typeface="Arial" panose="020B0604020202020204" pitchFamily="34" charset="0"/>
              </a:rPr>
              <a:t>dilakukan</a:t>
            </a:r>
            <a:r>
              <a:rPr lang="en-MY" sz="2400" dirty="0">
                <a:solidFill>
                  <a:prstClr val="black"/>
                </a:solidFill>
                <a:latin typeface="Cambria" panose="02040503050406030204" pitchFamily="18" charset="0"/>
                <a:cs typeface="Arial" panose="020B0604020202020204" pitchFamily="34" charset="0"/>
              </a:rPr>
              <a:t> </a:t>
            </a:r>
          </a:p>
          <a:p>
            <a:pPr marL="455295" lvl="1" indent="-342900" algn="just">
              <a:lnSpc>
                <a:spcPct val="150000"/>
              </a:lnSpc>
              <a:buAutoNum type="arabicPeriod"/>
              <a:defRPr/>
            </a:pPr>
            <a:r>
              <a:rPr lang="en-MY" sz="2400" dirty="0">
                <a:solidFill>
                  <a:prstClr val="black"/>
                </a:solidFill>
                <a:latin typeface="Cambria" panose="02040503050406030204" pitchFamily="18" charset="0"/>
                <a:cs typeface="Arial" panose="020B0604020202020204" pitchFamily="34" charset="0"/>
              </a:rPr>
              <a:t>5S Di </a:t>
            </a:r>
            <a:r>
              <a:rPr lang="en-MY" sz="2400" dirty="0" err="1">
                <a:solidFill>
                  <a:prstClr val="black"/>
                </a:solidFill>
                <a:latin typeface="Cambria" panose="02040503050406030204" pitchFamily="18" charset="0"/>
                <a:cs typeface="Arial" panose="020B0604020202020204" pitchFamily="34" charset="0"/>
              </a:rPr>
              <a:t>Tapak</a:t>
            </a:r>
            <a:r>
              <a:rPr lang="en-MY" sz="2400" dirty="0">
                <a:solidFill>
                  <a:prstClr val="black"/>
                </a:solidFill>
                <a:latin typeface="Cambria" panose="02040503050406030204" pitchFamily="18" charset="0"/>
                <a:cs typeface="Arial" panose="020B0604020202020204" pitchFamily="34" charset="0"/>
              </a:rPr>
              <a:t> </a:t>
            </a:r>
            <a:r>
              <a:rPr lang="en-MY" sz="2400" dirty="0" err="1">
                <a:solidFill>
                  <a:prstClr val="black"/>
                </a:solidFill>
                <a:latin typeface="Cambria" panose="02040503050406030204" pitchFamily="18" charset="0"/>
                <a:cs typeface="Arial" panose="020B0604020202020204" pitchFamily="34" charset="0"/>
              </a:rPr>
              <a:t>Operasi</a:t>
            </a:r>
            <a:r>
              <a:rPr lang="en-MY" sz="2400" dirty="0">
                <a:solidFill>
                  <a:prstClr val="black"/>
                </a:solidFill>
                <a:latin typeface="Cambria" panose="02040503050406030204" pitchFamily="18" charset="0"/>
                <a:cs typeface="Arial" panose="020B0604020202020204" pitchFamily="34" charset="0"/>
              </a:rPr>
              <a:t> KSSB </a:t>
            </a:r>
          </a:p>
          <a:p>
            <a:pPr marL="455295" lvl="1" indent="-342900" algn="just">
              <a:lnSpc>
                <a:spcPct val="150000"/>
              </a:lnSpc>
              <a:buAutoNum type="arabicPeriod"/>
              <a:defRPr/>
            </a:pPr>
            <a:r>
              <a:rPr lang="en-MY" sz="2400" dirty="0">
                <a:solidFill>
                  <a:prstClr val="black"/>
                </a:solidFill>
                <a:latin typeface="Cambria" panose="02040503050406030204" pitchFamily="18" charset="0"/>
                <a:cs typeface="Arial" panose="020B0604020202020204" pitchFamily="34" charset="0"/>
              </a:rPr>
              <a:t>Kesimpulan</a:t>
            </a: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8759" y="-252781"/>
            <a:ext cx="2663095" cy="15978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1260270-2C9C-4463-AE4B-4F5273074A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76367" y="4330461"/>
            <a:ext cx="2808514" cy="2106385"/>
          </a:xfrm>
          <a:prstGeom prst="rect">
            <a:avLst/>
          </a:prstGeom>
        </p:spPr>
      </p:pic>
      <p:pic>
        <p:nvPicPr>
          <p:cNvPr id="18" name="Picture 17">
            <a:extLst>
              <a:ext uri="{FF2B5EF4-FFF2-40B4-BE49-F238E27FC236}">
                <a16:creationId xmlns:a16="http://schemas.microsoft.com/office/drawing/2014/main" id="{6B6DD043-D313-4714-9745-F9EC0FC8E5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4471" y="1269074"/>
            <a:ext cx="7648575" cy="36861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250" fill="hold"/>
                                        <p:tgtEl>
                                          <p:spTgt spid="18"/>
                                        </p:tgtEl>
                                        <p:attrNameLst>
                                          <p:attrName>ppt_x</p:attrName>
                                        </p:attrNameLst>
                                      </p:cBhvr>
                                      <p:tavLst>
                                        <p:tav tm="0">
                                          <p:val>
                                            <p:strVal val="0-#ppt_w/2"/>
                                          </p:val>
                                        </p:tav>
                                        <p:tav tm="100000">
                                          <p:val>
                                            <p:strVal val="#ppt_x"/>
                                          </p:val>
                                        </p:tav>
                                      </p:tavLst>
                                    </p:anim>
                                    <p:anim calcmode="lin" valueType="num">
                                      <p:cBhvr additive="base">
                                        <p:cTn id="8" dur="225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0" fill="hold"/>
                                        <p:tgtEl>
                                          <p:spTgt spid="12"/>
                                        </p:tgtEl>
                                        <p:attrNameLst>
                                          <p:attrName>ppt_x</p:attrName>
                                        </p:attrNameLst>
                                      </p:cBhvr>
                                      <p:tavLst>
                                        <p:tav tm="0">
                                          <p:val>
                                            <p:strVal val="0-#ppt_w/2"/>
                                          </p:val>
                                        </p:tav>
                                        <p:tav tm="100000">
                                          <p:val>
                                            <p:strVal val="#ppt_x"/>
                                          </p:val>
                                        </p:tav>
                                      </p:tavLst>
                                    </p:anim>
                                    <p:anim calcmode="lin" valueType="num">
                                      <p:cBhvr additive="base">
                                        <p:cTn id="12" dur="5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608055-5C8D-4643-B2E7-00EFDB34B10E}" type="slidenum">
              <a:rPr lang="en-MY" sz="1500" b="1" smtClean="0">
                <a:solidFill>
                  <a:prstClr val="black"/>
                </a:solidFill>
                <a:latin typeface="Cambria" panose="02040503050406030204" pitchFamily="18" charset="0"/>
              </a:rPr>
              <a:t>3</a:t>
            </a:fld>
            <a:endParaRPr lang="en-MY" sz="1500" b="1" dirty="0">
              <a:solidFill>
                <a:prstClr val="black"/>
              </a:solidFill>
              <a:latin typeface="Cambria" panose="02040503050406030204" pitchFamily="18" charset="0"/>
            </a:endParaRPr>
          </a:p>
        </p:txBody>
      </p:sp>
      <p:sp>
        <p:nvSpPr>
          <p:cNvPr id="5" name="Title 1"/>
          <p:cNvSpPr>
            <a:spLocks noGrp="1"/>
          </p:cNvSpPr>
          <p:nvPr>
            <p:ph type="title"/>
          </p:nvPr>
        </p:nvSpPr>
        <p:spPr>
          <a:xfrm>
            <a:off x="838200" y="155575"/>
            <a:ext cx="10515600" cy="1325563"/>
          </a:xfrm>
        </p:spPr>
        <p:txBody>
          <a:bodyPr>
            <a:noAutofit/>
          </a:bodyPr>
          <a:lstStyle/>
          <a:p>
            <a:br>
              <a:rPr lang="en-MY" altLang="en-US" sz="2000" b="1" dirty="0">
                <a:solidFill>
                  <a:schemeClr val="tx1"/>
                </a:solidFill>
                <a:latin typeface="Cambria" panose="02040503050406030204" pitchFamily="18" charset="0"/>
                <a:cs typeface="Arial" panose="020B0604020202020204" pitchFamily="34" charset="0"/>
              </a:rPr>
            </a:br>
            <a:br>
              <a:rPr lang="en-MY" altLang="en-US" sz="2000" b="1" dirty="0">
                <a:latin typeface="Cambria" panose="02040503050406030204" pitchFamily="18" charset="0"/>
                <a:cs typeface="Arial" panose="020B0604020202020204" pitchFamily="34" charset="0"/>
              </a:rPr>
            </a:br>
            <a:r>
              <a:rPr lang="en-MY" sz="3200" b="1" dirty="0" err="1">
                <a:solidFill>
                  <a:prstClr val="black"/>
                </a:solidFill>
                <a:latin typeface="Cambria" panose="02040503050406030204" pitchFamily="18" charset="0"/>
                <a:cs typeface="Arial" panose="020B0604020202020204" pitchFamily="34" charset="0"/>
              </a:rPr>
              <a:t>Definisi</a:t>
            </a:r>
            <a:r>
              <a:rPr lang="en-MY" sz="3200" b="1" dirty="0">
                <a:solidFill>
                  <a:prstClr val="black"/>
                </a:solidFill>
                <a:latin typeface="Cambria" panose="02040503050406030204" pitchFamily="18" charset="0"/>
                <a:cs typeface="Arial" panose="020B0604020202020204" pitchFamily="34" charset="0"/>
              </a:rPr>
              <a:t> Housekeeping</a:t>
            </a:r>
            <a:br>
              <a:rPr lang="en-MY" sz="2000" dirty="0">
                <a:solidFill>
                  <a:prstClr val="black"/>
                </a:solidFill>
                <a:latin typeface="Cambria" panose="02040503050406030204" pitchFamily="18" charset="0"/>
                <a:cs typeface="Arial" panose="020B0604020202020204" pitchFamily="34" charset="0"/>
              </a:rPr>
            </a:br>
            <a:br>
              <a:rPr lang="en-MY" altLang="en-US" sz="2000" dirty="0">
                <a:solidFill>
                  <a:schemeClr val="tx1"/>
                </a:solidFill>
                <a:latin typeface="Cambria" panose="02040503050406030204" pitchFamily="18" charset="0"/>
                <a:cs typeface="Arial" panose="020B0604020202020204" pitchFamily="34" charset="0"/>
              </a:rPr>
            </a:br>
            <a:r>
              <a:rPr lang="en-MY" altLang="en-US" sz="2000" dirty="0">
                <a:solidFill>
                  <a:schemeClr val="tx1"/>
                </a:solidFill>
                <a:latin typeface="Cambria" panose="02040503050406030204" pitchFamily="18" charset="0"/>
                <a:cs typeface="Arial" panose="020B0604020202020204" pitchFamily="34" charset="0"/>
              </a:rPr>
              <a:t>	</a:t>
            </a:r>
          </a:p>
        </p:txBody>
      </p:sp>
      <p:sp>
        <p:nvSpPr>
          <p:cNvPr id="7" name="Rounded Rectangle 6"/>
          <p:cNvSpPr/>
          <p:nvPr/>
        </p:nvSpPr>
        <p:spPr>
          <a:xfrm>
            <a:off x="144501" y="104386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5577" y="6870032"/>
            <a:ext cx="4815840" cy="2677656"/>
          </a:xfrm>
          <a:prstGeom prst="rect">
            <a:avLst/>
          </a:prstGeom>
          <a:noFill/>
        </p:spPr>
        <p:txBody>
          <a:bodyPr wrap="square" rtlCol="0">
            <a:spAutoFit/>
          </a:bodyPr>
          <a:lstStyle/>
          <a:p>
            <a:r>
              <a:rPr lang="en-US" sz="1200" b="1" dirty="0"/>
              <a:t>Effective housekeeping can help control or eliminate workplace hazards. Poor housekeeping practices frequently contribute to incidents.</a:t>
            </a:r>
            <a:r>
              <a:rPr lang="en-US" sz="1200" dirty="0"/>
              <a:t> </a:t>
            </a:r>
            <a:r>
              <a:rPr lang="en-US" sz="1200" b="1" dirty="0"/>
              <a:t>If the sight of paper, debris, clutter and spills is accepted as normal, then other more serious hazards may be taken for granted.</a:t>
            </a:r>
          </a:p>
          <a:p>
            <a:endParaRPr lang="en-US" sz="1200" dirty="0"/>
          </a:p>
          <a:p>
            <a:r>
              <a:rPr lang="en-US" sz="1200" b="1" dirty="0"/>
              <a:t>Housekeeping is not just cleanliness. It includes keeping work areas neat and orderly, maintaining halls and floors free of slip and trip hazards, and removing of waste materials (e.g., paper, cardboard) and other fire hazards from work areas. It also requires paying attention to important details such as the layout of the whole workplace, aisle marking, the adequacy of storage facilities, and maintenance. Good housekeeping is also a basic part of incident and fire prevention.</a:t>
            </a:r>
          </a:p>
          <a:p>
            <a:endParaRPr lang="en-US" sz="1200" dirty="0"/>
          </a:p>
          <a:p>
            <a:endParaRPr lang="en-MY" sz="1200" dirty="0"/>
          </a:p>
        </p:txBody>
      </p:sp>
      <p:sp>
        <p:nvSpPr>
          <p:cNvPr id="11" name="TextBox 10"/>
          <p:cNvSpPr txBox="1"/>
          <p:nvPr/>
        </p:nvSpPr>
        <p:spPr>
          <a:xfrm>
            <a:off x="6096000" y="7234789"/>
            <a:ext cx="5560423" cy="1754326"/>
          </a:xfrm>
          <a:prstGeom prst="rect">
            <a:avLst/>
          </a:prstGeom>
          <a:noFill/>
        </p:spPr>
        <p:txBody>
          <a:bodyPr wrap="square" rtlCol="0">
            <a:spAutoFit/>
          </a:bodyPr>
          <a:lstStyle/>
          <a:p>
            <a:r>
              <a:rPr lang="en-US" sz="1200" b="1" dirty="0"/>
              <a:t>An effective management system requires training and signage to promote proper storage, handling and disposal of materials. Storage areas should be regularly inspected for compliance.</a:t>
            </a:r>
            <a:r>
              <a:rPr lang="en-US" sz="1200" dirty="0"/>
              <a:t> </a:t>
            </a:r>
            <a:r>
              <a:rPr lang="en-US" sz="1200" b="1" dirty="0"/>
              <a:t>Plans should contain notes clearly stating requirements for addressing potential pollutants. Provide sufficient temporary toilet facilities to serve the number of workers on the site. Temporary sanitary facilities should not be placed on top of storm inlets or near waterways. Products should be stored in original containers and tightly sealed. Fueling should be done in areas that do not receive a substantial amount of runoff and do not drain directly to lakes, creeks, streams, rivers, sewers, groundwater, wetlands, or road ditches.</a:t>
            </a:r>
            <a:r>
              <a:rPr lang="en-US" sz="1200" dirty="0"/>
              <a:t> </a:t>
            </a:r>
            <a:endParaRPr lang="en-MY" sz="1200" dirty="0"/>
          </a:p>
        </p:txBody>
      </p:sp>
      <p:sp>
        <p:nvSpPr>
          <p:cNvPr id="8" name="TextBox 7"/>
          <p:cNvSpPr txBox="1"/>
          <p:nvPr/>
        </p:nvSpPr>
        <p:spPr>
          <a:xfrm>
            <a:off x="382270" y="1244905"/>
            <a:ext cx="10738576" cy="2554545"/>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t>Pengemasan</a:t>
            </a:r>
            <a:r>
              <a:rPr lang="en-US" sz="3200" dirty="0"/>
              <a:t> merujuk kepada langkah-langkah pengurusan tapak </a:t>
            </a:r>
            <a:r>
              <a:rPr lang="en-MY" altLang="en-US" sz="3200" dirty="0"/>
              <a:t>operasi</a:t>
            </a:r>
            <a:r>
              <a:rPr lang="en-US" sz="3200" dirty="0"/>
              <a:t> yang direka dan dilaksanakan untuk </a:t>
            </a:r>
            <a:r>
              <a:rPr lang="en-US" sz="3200" b="1" dirty="0"/>
              <a:t>meminimumkan </a:t>
            </a:r>
            <a:r>
              <a:rPr lang="en-MY" altLang="en-US" sz="3200" b="1" dirty="0"/>
              <a:t>risiko kemalangan</a:t>
            </a:r>
            <a:r>
              <a:rPr lang="en-US" sz="3200" b="1" dirty="0"/>
              <a:t>  </a:t>
            </a:r>
            <a:r>
              <a:rPr lang="en-MY" altLang="en-US" sz="3200" b="1" dirty="0"/>
              <a:t>dan memastikan tapak operasi sentiasa kemas dan </a:t>
            </a:r>
            <a:r>
              <a:rPr lang="en-MY" altLang="en-US" sz="3200" b="1" dirty="0" err="1"/>
              <a:t>bersih</a:t>
            </a:r>
            <a:r>
              <a:rPr lang="en-MY" altLang="en-US" sz="3200" dirty="0"/>
              <a:t>. Antara </a:t>
            </a:r>
            <a:r>
              <a:rPr lang="en-MY" altLang="en-US" sz="3200" dirty="0" err="1"/>
              <a:t>kaedah</a:t>
            </a:r>
            <a:r>
              <a:rPr lang="en-MY" altLang="en-US" sz="3200" dirty="0"/>
              <a:t> housekeeping yang </a:t>
            </a:r>
            <a:r>
              <a:rPr lang="en-MY" altLang="en-US" sz="3200" dirty="0" err="1"/>
              <a:t>selalu</a:t>
            </a:r>
            <a:r>
              <a:rPr lang="en-MY" altLang="en-US" sz="3200" dirty="0"/>
              <a:t> </a:t>
            </a:r>
            <a:r>
              <a:rPr lang="en-MY" altLang="en-US" sz="3200" dirty="0" err="1"/>
              <a:t>diamalkan</a:t>
            </a:r>
            <a:r>
              <a:rPr lang="en-MY" altLang="en-US" sz="3200" dirty="0"/>
              <a:t> </a:t>
            </a:r>
            <a:r>
              <a:rPr lang="en-MY" altLang="en-US" sz="3200" dirty="0" err="1"/>
              <a:t>ialah</a:t>
            </a:r>
            <a:r>
              <a:rPr lang="en-MY" altLang="en-US" sz="3200" dirty="0"/>
              <a:t> 5S.</a:t>
            </a:r>
          </a:p>
        </p:txBody>
      </p:sp>
      <p:pic>
        <p:nvPicPr>
          <p:cNvPr id="3" name="Content Placeholder 2" descr="hadis kebersihan"/>
          <p:cNvPicPr>
            <a:picLocks noGrp="1" noChangeAspect="1"/>
          </p:cNvPicPr>
          <p:nvPr>
            <p:ph idx="1"/>
          </p:nvPr>
        </p:nvPicPr>
        <p:blipFill>
          <a:blip r:embed="rId6"/>
          <a:stretch>
            <a:fillRect/>
          </a:stretch>
        </p:blipFill>
        <p:spPr>
          <a:xfrm>
            <a:off x="3594916" y="4328418"/>
            <a:ext cx="8285389" cy="14857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608055-5C8D-4643-B2E7-00EFDB34B10E}" type="slidenum">
              <a:rPr lang="en-MY" sz="1500" b="1" smtClean="0">
                <a:solidFill>
                  <a:prstClr val="black"/>
                </a:solidFill>
                <a:latin typeface="Cambria" panose="02040503050406030204" pitchFamily="18" charset="0"/>
              </a:rPr>
              <a:t>4</a:t>
            </a:fld>
            <a:endParaRPr lang="en-MY" sz="1500" b="1" dirty="0">
              <a:solidFill>
                <a:prstClr val="black"/>
              </a:solidFill>
              <a:latin typeface="Cambria" panose="02040503050406030204" pitchFamily="18" charset="0"/>
            </a:endParaRPr>
          </a:p>
        </p:txBody>
      </p:sp>
      <p:sp>
        <p:nvSpPr>
          <p:cNvPr id="5" name="Title 1"/>
          <p:cNvSpPr>
            <a:spLocks noGrp="1"/>
          </p:cNvSpPr>
          <p:nvPr>
            <p:ph type="title"/>
          </p:nvPr>
        </p:nvSpPr>
        <p:spPr>
          <a:xfrm>
            <a:off x="835660" y="192405"/>
            <a:ext cx="10515600" cy="1325563"/>
          </a:xfrm>
        </p:spPr>
        <p:txBody>
          <a:bodyPr>
            <a:noAutofit/>
          </a:bodyPr>
          <a:lstStyle/>
          <a:p>
            <a:br>
              <a:rPr lang="en-MY" altLang="en-US" sz="2000" b="1" dirty="0">
                <a:solidFill>
                  <a:schemeClr val="tx1"/>
                </a:solidFill>
                <a:latin typeface="Cambria" panose="02040503050406030204" pitchFamily="18" charset="0"/>
                <a:cs typeface="Arial" panose="020B0604020202020204" pitchFamily="34" charset="0"/>
              </a:rPr>
            </a:br>
            <a:br>
              <a:rPr lang="en-MY" altLang="en-US" sz="2000" b="1" dirty="0">
                <a:latin typeface="Cambria" panose="02040503050406030204" pitchFamily="18" charset="0"/>
                <a:cs typeface="Arial" panose="020B0604020202020204" pitchFamily="34" charset="0"/>
              </a:rPr>
            </a:br>
            <a:r>
              <a:rPr lang="en-MY" sz="3200" b="1" dirty="0" err="1">
                <a:solidFill>
                  <a:prstClr val="black"/>
                </a:solidFill>
                <a:latin typeface="Cambria" panose="02040503050406030204" pitchFamily="18" charset="0"/>
                <a:cs typeface="Arial" panose="020B0604020202020204" pitchFamily="34" charset="0"/>
              </a:rPr>
              <a:t>Definisi</a:t>
            </a:r>
            <a:r>
              <a:rPr lang="en-MY" sz="3200" b="1" dirty="0">
                <a:solidFill>
                  <a:prstClr val="black"/>
                </a:solidFill>
                <a:latin typeface="Cambria" panose="02040503050406030204" pitchFamily="18" charset="0"/>
                <a:cs typeface="Arial" panose="020B0604020202020204" pitchFamily="34" charset="0"/>
              </a:rPr>
              <a:t> 5S</a:t>
            </a:r>
            <a:br>
              <a:rPr lang="en-MY" sz="3200" dirty="0">
                <a:solidFill>
                  <a:prstClr val="black"/>
                </a:solidFill>
                <a:latin typeface="Cambria" panose="02040503050406030204" pitchFamily="18" charset="0"/>
                <a:cs typeface="Arial" panose="020B0604020202020204" pitchFamily="34" charset="0"/>
              </a:rPr>
            </a:br>
            <a:br>
              <a:rPr lang="en-MY" altLang="en-US" sz="2000" dirty="0">
                <a:solidFill>
                  <a:schemeClr val="tx1"/>
                </a:solidFill>
                <a:latin typeface="Cambria" panose="02040503050406030204" pitchFamily="18" charset="0"/>
                <a:cs typeface="Arial" panose="020B0604020202020204" pitchFamily="34" charset="0"/>
              </a:rPr>
            </a:br>
            <a:r>
              <a:rPr lang="en-MY" altLang="en-US" sz="2000" dirty="0">
                <a:solidFill>
                  <a:schemeClr val="tx1"/>
                </a:solidFill>
                <a:latin typeface="Cambria" panose="02040503050406030204" pitchFamily="18" charset="0"/>
                <a:cs typeface="Arial" panose="020B0604020202020204" pitchFamily="34" charset="0"/>
              </a:rPr>
              <a:t>	</a:t>
            </a:r>
          </a:p>
        </p:txBody>
      </p:sp>
      <p:sp>
        <p:nvSpPr>
          <p:cNvPr id="7" name="Rounded Rectangle 6"/>
          <p:cNvSpPr/>
          <p:nvPr/>
        </p:nvSpPr>
        <p:spPr>
          <a:xfrm>
            <a:off x="200381" y="103116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94055" y="1147441"/>
            <a:ext cx="10799445" cy="2954655"/>
          </a:xfrm>
          <a:prstGeom prst="rect">
            <a:avLst/>
          </a:prstGeom>
        </p:spPr>
        <p:txBody>
          <a:bodyPr wrap="square">
            <a:spAutoFit/>
          </a:bodyPr>
          <a:lstStyle/>
          <a:p>
            <a:pPr algn="just">
              <a:spcAft>
                <a:spcPts val="0"/>
              </a:spcAft>
            </a:pPr>
            <a:endParaRPr lang="en-US" dirty="0">
              <a:solidFill>
                <a:srgbClr val="000000"/>
              </a:solidFill>
              <a:latin typeface="Arial" panose="020B0604020202020204" pitchFamily="34" charset="0"/>
            </a:endParaRPr>
          </a:p>
          <a:p>
            <a:r>
              <a:rPr lang="en-MY" sz="2400" dirty="0" err="1">
                <a:solidFill>
                  <a:srgbClr val="000000"/>
                </a:solidFill>
                <a:latin typeface="Arial" panose="020B0604020202020204" pitchFamily="34" charset="0"/>
              </a:rPr>
              <a:t>Amalan</a:t>
            </a:r>
            <a:r>
              <a:rPr lang="en-MY" sz="2400" dirty="0">
                <a:solidFill>
                  <a:srgbClr val="000000"/>
                </a:solidFill>
                <a:latin typeface="Arial" panose="020B0604020202020204" pitchFamily="34" charset="0"/>
              </a:rPr>
              <a:t> 5S </a:t>
            </a:r>
            <a:r>
              <a:rPr lang="en-MY" sz="2400" dirty="0" err="1">
                <a:solidFill>
                  <a:srgbClr val="000000"/>
                </a:solidFill>
                <a:latin typeface="Arial" panose="020B0604020202020204" pitchFamily="34" charset="0"/>
              </a:rPr>
              <a:t>merupakan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satu</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kaedah</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pengurusan</a:t>
            </a:r>
            <a:r>
              <a:rPr lang="en-MY" sz="2400" dirty="0">
                <a:solidFill>
                  <a:srgbClr val="000000"/>
                </a:solidFill>
                <a:latin typeface="Arial" panose="020B0604020202020204" pitchFamily="34" charset="0"/>
              </a:rPr>
              <a:t> yang </a:t>
            </a:r>
            <a:r>
              <a:rPr lang="en-MY" sz="2400" dirty="0" err="1">
                <a:solidFill>
                  <a:srgbClr val="000000"/>
                </a:solidFill>
                <a:latin typeface="Arial" panose="020B0604020202020204" pitchFamily="34" charset="0"/>
              </a:rPr>
              <a:t>dipelopori</a:t>
            </a:r>
            <a:r>
              <a:rPr lang="en-MY" sz="2400" dirty="0">
                <a:solidFill>
                  <a:srgbClr val="000000"/>
                </a:solidFill>
                <a:latin typeface="Arial" panose="020B0604020202020204" pitchFamily="34" charset="0"/>
              </a:rPr>
              <a:t> oleh </a:t>
            </a:r>
            <a:r>
              <a:rPr lang="en-MY" sz="2400" dirty="0" err="1">
                <a:solidFill>
                  <a:srgbClr val="000000"/>
                </a:solidFill>
                <a:latin typeface="Arial" panose="020B0604020202020204" pitchFamily="34" charset="0"/>
              </a:rPr>
              <a:t>pihak</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industri</a:t>
            </a:r>
            <a:r>
              <a:rPr lang="en-MY" sz="2400" dirty="0">
                <a:solidFill>
                  <a:srgbClr val="000000"/>
                </a:solidFill>
                <a:latin typeface="Arial" panose="020B0604020202020204" pitchFamily="34" charset="0"/>
              </a:rPr>
              <a:t> di </a:t>
            </a:r>
            <a:r>
              <a:rPr lang="en-MY" sz="2400" dirty="0" err="1">
                <a:solidFill>
                  <a:srgbClr val="000000"/>
                </a:solidFill>
                <a:latin typeface="Arial" panose="020B0604020202020204" pitchFamily="34" charset="0"/>
              </a:rPr>
              <a:t>Jepun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bagi</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mewujudkan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persekitaran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tempat</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kerja</a:t>
            </a:r>
            <a:r>
              <a:rPr lang="en-MY" sz="2400" dirty="0">
                <a:solidFill>
                  <a:srgbClr val="000000"/>
                </a:solidFill>
                <a:latin typeface="Arial" panose="020B0604020202020204" pitchFamily="34" charset="0"/>
              </a:rPr>
              <a:t> yang </a:t>
            </a:r>
            <a:r>
              <a:rPr lang="en-MY" sz="2400" dirty="0" err="1">
                <a:solidFill>
                  <a:srgbClr val="000000"/>
                </a:solidFill>
                <a:latin typeface="Arial" panose="020B0604020202020204" pitchFamily="34" charset="0"/>
              </a:rPr>
              <a:t>selesa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kemas</a:t>
            </a:r>
            <a:r>
              <a:rPr lang="en-MY" sz="2400" dirty="0">
                <a:solidFill>
                  <a:srgbClr val="000000"/>
                </a:solidFill>
                <a:latin typeface="Arial" panose="020B0604020202020204" pitchFamily="34" charset="0"/>
              </a:rPr>
              <a:t> dan </a:t>
            </a:r>
            <a:r>
              <a:rPr lang="en-MY" sz="2400" dirty="0" err="1">
                <a:solidFill>
                  <a:srgbClr val="000000"/>
                </a:solidFill>
                <a:latin typeface="Arial" panose="020B0604020202020204" pitchFamily="34" charset="0"/>
              </a:rPr>
              <a:t>selamat</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Amalan</a:t>
            </a:r>
            <a:r>
              <a:rPr lang="en-MY" sz="2400" dirty="0">
                <a:solidFill>
                  <a:srgbClr val="000000"/>
                </a:solidFill>
                <a:latin typeface="Arial" panose="020B0604020202020204" pitchFamily="34" charset="0"/>
              </a:rPr>
              <a:t> 5S </a:t>
            </a:r>
            <a:r>
              <a:rPr lang="en-MY" sz="2400" dirty="0" err="1">
                <a:solidFill>
                  <a:srgbClr val="000000"/>
                </a:solidFill>
                <a:latin typeface="Arial" panose="020B0604020202020204" pitchFamily="34" charset="0"/>
              </a:rPr>
              <a:t>bermatlamat</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mewujudkan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persekitaran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kerja</a:t>
            </a:r>
            <a:r>
              <a:rPr lang="en-MY" sz="2400" dirty="0">
                <a:solidFill>
                  <a:srgbClr val="000000"/>
                </a:solidFill>
                <a:latin typeface="Arial" panose="020B0604020202020204" pitchFamily="34" charset="0"/>
              </a:rPr>
              <a:t> yang </a:t>
            </a:r>
            <a:r>
              <a:rPr lang="en-MY" sz="2400" dirty="0" err="1">
                <a:solidFill>
                  <a:srgbClr val="000000"/>
                </a:solidFill>
                <a:latin typeface="Arial" panose="020B0604020202020204" pitchFamily="34" charset="0"/>
              </a:rPr>
              <a:t>berkualiti</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secara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sistematik</a:t>
            </a:r>
            <a:r>
              <a:rPr lang="en-MY" sz="2400" dirty="0">
                <a:solidFill>
                  <a:srgbClr val="000000"/>
                </a:solidFill>
                <a:latin typeface="Arial" panose="020B0604020202020204" pitchFamily="34" charset="0"/>
              </a:rPr>
              <a:t> dan </a:t>
            </a:r>
            <a:r>
              <a:rPr lang="en-MY" sz="2400" dirty="0" err="1">
                <a:solidFill>
                  <a:srgbClr val="000000"/>
                </a:solidFill>
                <a:latin typeface="Arial" panose="020B0604020202020204" pitchFamily="34" charset="0"/>
              </a:rPr>
              <a:t>praktikal</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Pelaksanaan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Amalan</a:t>
            </a:r>
            <a:r>
              <a:rPr lang="en-MY" sz="2400" dirty="0">
                <a:solidFill>
                  <a:srgbClr val="000000"/>
                </a:solidFill>
                <a:latin typeface="Arial" panose="020B0604020202020204" pitchFamily="34" charset="0"/>
              </a:rPr>
              <a:t> 5S yang </a:t>
            </a:r>
            <a:r>
              <a:rPr lang="en-MY" sz="2400" dirty="0" err="1">
                <a:solidFill>
                  <a:srgbClr val="000000"/>
                </a:solidFill>
                <a:latin typeface="Arial" panose="020B0604020202020204" pitchFamily="34" charset="0"/>
              </a:rPr>
              <a:t>berkesan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dapat</a:t>
            </a:r>
            <a:r>
              <a:rPr lang="en-MY" sz="2400" dirty="0">
                <a:solidFill>
                  <a:srgbClr val="000000"/>
                </a:solidFill>
                <a:latin typeface="Arial" panose="020B0604020202020204" pitchFamily="34" charset="0"/>
              </a:rPr>
              <a:t> </a:t>
            </a:r>
            <a:r>
              <a:rPr lang="en-MY" sz="2400" b="1" dirty="0" err="1">
                <a:solidFill>
                  <a:srgbClr val="000000"/>
                </a:solidFill>
                <a:latin typeface="Arial" panose="020B0604020202020204" pitchFamily="34" charset="0"/>
              </a:rPr>
              <a:t>meningkatkan</a:t>
            </a:r>
            <a:r>
              <a:rPr lang="en-MY" sz="2400" b="1" dirty="0">
                <a:solidFill>
                  <a:srgbClr val="000000"/>
                </a:solidFill>
                <a:latin typeface="Arial" panose="020B0604020202020204" pitchFamily="34" charset="0"/>
              </a:rPr>
              <a:t> </a:t>
            </a:r>
            <a:r>
              <a:rPr lang="en-MY" sz="2400" b="1" dirty="0" err="1">
                <a:solidFill>
                  <a:srgbClr val="000000"/>
                </a:solidFill>
                <a:latin typeface="Arial" panose="020B0604020202020204" pitchFamily="34" charset="0"/>
              </a:rPr>
              <a:t>kualiti</a:t>
            </a:r>
            <a:r>
              <a:rPr lang="en-MY" sz="2400" b="1" dirty="0">
                <a:solidFill>
                  <a:srgbClr val="000000"/>
                </a:solidFill>
                <a:latin typeface="Arial" panose="020B0604020202020204" pitchFamily="34" charset="0"/>
              </a:rPr>
              <a:t> </a:t>
            </a:r>
            <a:r>
              <a:rPr lang="en-MY" sz="2400" b="1" dirty="0" err="1">
                <a:solidFill>
                  <a:srgbClr val="000000"/>
                </a:solidFill>
                <a:latin typeface="Arial" panose="020B0604020202020204" pitchFamily="34" charset="0"/>
              </a:rPr>
              <a:t>perkhidmatan</a:t>
            </a:r>
            <a:r>
              <a:rPr lang="en-MY" sz="2400" dirty="0">
                <a:solidFill>
                  <a:srgbClr val="000000"/>
                </a:solidFill>
                <a:latin typeface="Arial" panose="020B0604020202020204" pitchFamily="34" charset="0"/>
              </a:rPr>
              <a:t>, </a:t>
            </a:r>
            <a:r>
              <a:rPr lang="en-MY" sz="2400" b="1" dirty="0" err="1">
                <a:solidFill>
                  <a:srgbClr val="000000"/>
                </a:solidFill>
                <a:latin typeface="Arial" panose="020B0604020202020204" pitchFamily="34" charset="0"/>
              </a:rPr>
              <a:t>menjimatkan</a:t>
            </a:r>
            <a:r>
              <a:rPr lang="en-MY" sz="2400" b="1" dirty="0">
                <a:solidFill>
                  <a:srgbClr val="000000"/>
                </a:solidFill>
                <a:latin typeface="Arial" panose="020B0604020202020204" pitchFamily="34" charset="0"/>
              </a:rPr>
              <a:t> kos </a:t>
            </a:r>
            <a:r>
              <a:rPr lang="en-MY" sz="2400" dirty="0">
                <a:solidFill>
                  <a:srgbClr val="000000"/>
                </a:solidFill>
                <a:latin typeface="Arial" panose="020B0604020202020204" pitchFamily="34" charset="0"/>
              </a:rPr>
              <a:t>dan </a:t>
            </a:r>
            <a:r>
              <a:rPr lang="en-MY" sz="2400" b="1" dirty="0" err="1">
                <a:solidFill>
                  <a:srgbClr val="000000"/>
                </a:solidFill>
                <a:latin typeface="Arial" panose="020B0604020202020204" pitchFamily="34" charset="0"/>
              </a:rPr>
              <a:t>memudahkan</a:t>
            </a:r>
            <a:r>
              <a:rPr lang="en-MY" sz="2400" b="1" dirty="0">
                <a:solidFill>
                  <a:srgbClr val="000000"/>
                </a:solidFill>
                <a:latin typeface="Arial" panose="020B0604020202020204" pitchFamily="34" charset="0"/>
              </a:rPr>
              <a:t> proses </a:t>
            </a:r>
            <a:r>
              <a:rPr lang="en-MY" sz="2400" b="1" dirty="0" err="1">
                <a:solidFill>
                  <a:srgbClr val="000000"/>
                </a:solidFill>
                <a:latin typeface="Arial" panose="020B0604020202020204" pitchFamily="34" charset="0"/>
              </a:rPr>
              <a:t>kerja</a:t>
            </a:r>
            <a:r>
              <a:rPr lang="en-MY" sz="2400" dirty="0">
                <a:solidFill>
                  <a:srgbClr val="000000"/>
                </a:solidFill>
                <a:latin typeface="Arial" panose="020B0604020202020204" pitchFamily="34" charset="0"/>
              </a:rPr>
              <a:t>.</a:t>
            </a:r>
            <a:endParaRPr lang="en-MY" sz="2400" dirty="0"/>
          </a:p>
          <a:p>
            <a:r>
              <a:rPr lang="en-US" sz="2400" dirty="0">
                <a:solidFill>
                  <a:srgbClr val="000000"/>
                </a:solidFill>
                <a:latin typeface="Arial" panose="020B0604020202020204" pitchFamily="34" charset="0"/>
              </a:rPr>
              <a:t> </a:t>
            </a:r>
            <a:endParaRPr lang="en-US" sz="2400" b="0" i="0" dirty="0">
              <a:solidFill>
                <a:srgbClr val="000000"/>
              </a:solidFill>
              <a:effectLst/>
              <a:latin typeface="Arial" panose="020B0604020202020204" pitchFamily="34" charset="0"/>
            </a:endParaRPr>
          </a:p>
        </p:txBody>
      </p:sp>
      <p:pic>
        <p:nvPicPr>
          <p:cNvPr id="2" name="Content Placeholder 1" descr="5s"/>
          <p:cNvPicPr>
            <a:picLocks noGrp="1" noChangeAspect="1"/>
          </p:cNvPicPr>
          <p:nvPr>
            <p:ph idx="1"/>
          </p:nvPr>
        </p:nvPicPr>
        <p:blipFill>
          <a:blip r:embed="rId6"/>
          <a:stretch>
            <a:fillRect/>
          </a:stretch>
        </p:blipFill>
        <p:spPr>
          <a:xfrm>
            <a:off x="4571999" y="3805645"/>
            <a:ext cx="3713883" cy="20890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608055-5C8D-4643-B2E7-00EFDB34B10E}" type="slidenum">
              <a:rPr lang="en-MY" sz="1500" b="1" smtClean="0">
                <a:solidFill>
                  <a:prstClr val="black"/>
                </a:solidFill>
                <a:latin typeface="Cambria" panose="02040503050406030204" pitchFamily="18" charset="0"/>
              </a:rPr>
              <a:t>5</a:t>
            </a:fld>
            <a:endParaRPr lang="en-MY" sz="1500" b="1" dirty="0">
              <a:solidFill>
                <a:prstClr val="black"/>
              </a:solidFill>
              <a:latin typeface="Cambria" panose="02040503050406030204" pitchFamily="18" charset="0"/>
            </a:endParaRPr>
          </a:p>
        </p:txBody>
      </p:sp>
      <p:sp>
        <p:nvSpPr>
          <p:cNvPr id="5" name="Title 1"/>
          <p:cNvSpPr>
            <a:spLocks noGrp="1"/>
          </p:cNvSpPr>
          <p:nvPr>
            <p:ph type="title"/>
          </p:nvPr>
        </p:nvSpPr>
        <p:spPr>
          <a:xfrm>
            <a:off x="202921" y="204712"/>
            <a:ext cx="10515600" cy="1325563"/>
          </a:xfrm>
        </p:spPr>
        <p:txBody>
          <a:bodyPr>
            <a:noAutofit/>
          </a:bodyPr>
          <a:lstStyle/>
          <a:p>
            <a:pPr marL="112395" lvl="1" algn="just">
              <a:defRPr/>
            </a:pPr>
            <a:r>
              <a:rPr lang="en-MY" sz="3200" b="1" dirty="0" err="1">
                <a:solidFill>
                  <a:prstClr val="black"/>
                </a:solidFill>
                <a:latin typeface="Cambria" panose="02040503050406030204" pitchFamily="18" charset="0"/>
                <a:cs typeface="Arial" panose="020B0604020202020204" pitchFamily="34" charset="0"/>
              </a:rPr>
              <a:t>Istilah</a:t>
            </a:r>
            <a:r>
              <a:rPr lang="en-MY" sz="3200" b="1" dirty="0">
                <a:solidFill>
                  <a:prstClr val="black"/>
                </a:solidFill>
                <a:latin typeface="Cambria" panose="02040503050406030204" pitchFamily="18" charset="0"/>
                <a:cs typeface="Arial" panose="020B0604020202020204" pitchFamily="34" charset="0"/>
              </a:rPr>
              <a:t> 5S</a:t>
            </a:r>
          </a:p>
        </p:txBody>
      </p:sp>
      <p:sp>
        <p:nvSpPr>
          <p:cNvPr id="7" name="Rounded Rectangle 6"/>
          <p:cNvSpPr/>
          <p:nvPr/>
        </p:nvSpPr>
        <p:spPr>
          <a:xfrm>
            <a:off x="202921" y="118102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40395B2-AB29-4DEB-AEB4-4ED7B849C6A5}"/>
              </a:ext>
            </a:extLst>
          </p:cNvPr>
          <p:cNvGraphicFramePr>
            <a:graphicFrameLocks noGrp="1"/>
          </p:cNvGraphicFramePr>
          <p:nvPr>
            <p:extLst>
              <p:ext uri="{D42A27DB-BD31-4B8C-83A1-F6EECF244321}">
                <p14:modId xmlns:p14="http://schemas.microsoft.com/office/powerpoint/2010/main" val="3389823508"/>
              </p:ext>
            </p:extLst>
          </p:nvPr>
        </p:nvGraphicFramePr>
        <p:xfrm>
          <a:off x="304800" y="1333687"/>
          <a:ext cx="9144000" cy="4521420"/>
        </p:xfrm>
        <a:graphic>
          <a:graphicData uri="http://schemas.openxmlformats.org/drawingml/2006/table">
            <a:tbl>
              <a:tblPr firstRow="1" bandRow="1">
                <a:tableStyleId>{21E4AEA4-8DFA-4A89-87EB-49C32662AFE0}</a:tableStyleId>
              </a:tblPr>
              <a:tblGrid>
                <a:gridCol w="1663860">
                  <a:extLst>
                    <a:ext uri="{9D8B030D-6E8A-4147-A177-3AD203B41FA5}">
                      <a16:colId xmlns:a16="http://schemas.microsoft.com/office/drawing/2014/main" val="1895472386"/>
                    </a:ext>
                  </a:extLst>
                </a:gridCol>
                <a:gridCol w="1943151">
                  <a:extLst>
                    <a:ext uri="{9D8B030D-6E8A-4147-A177-3AD203B41FA5}">
                      <a16:colId xmlns:a16="http://schemas.microsoft.com/office/drawing/2014/main" val="1409350357"/>
                    </a:ext>
                  </a:extLst>
                </a:gridCol>
                <a:gridCol w="1720312">
                  <a:extLst>
                    <a:ext uri="{9D8B030D-6E8A-4147-A177-3AD203B41FA5}">
                      <a16:colId xmlns:a16="http://schemas.microsoft.com/office/drawing/2014/main" val="1744180399"/>
                    </a:ext>
                  </a:extLst>
                </a:gridCol>
                <a:gridCol w="1622958">
                  <a:extLst>
                    <a:ext uri="{9D8B030D-6E8A-4147-A177-3AD203B41FA5}">
                      <a16:colId xmlns:a16="http://schemas.microsoft.com/office/drawing/2014/main" val="3973289925"/>
                    </a:ext>
                  </a:extLst>
                </a:gridCol>
                <a:gridCol w="2193719">
                  <a:extLst>
                    <a:ext uri="{9D8B030D-6E8A-4147-A177-3AD203B41FA5}">
                      <a16:colId xmlns:a16="http://schemas.microsoft.com/office/drawing/2014/main" val="975782370"/>
                    </a:ext>
                  </a:extLst>
                </a:gridCol>
              </a:tblGrid>
              <a:tr h="406233">
                <a:tc>
                  <a:txBody>
                    <a:bodyPr/>
                    <a:lstStyle/>
                    <a:p>
                      <a:pPr algn="ctr"/>
                      <a:r>
                        <a:rPr lang="en-MY" dirty="0">
                          <a:effectLst>
                            <a:outerShdw blurRad="38100" dist="38100" dir="2700000" algn="tl">
                              <a:srgbClr val="000000">
                                <a:alpha val="43137"/>
                              </a:srgbClr>
                            </a:outerShdw>
                          </a:effectLst>
                        </a:rPr>
                        <a:t>Bahasa </a:t>
                      </a:r>
                      <a:r>
                        <a:rPr lang="en-MY" dirty="0" err="1">
                          <a:effectLst>
                            <a:outerShdw blurRad="38100" dist="38100" dir="2700000" algn="tl">
                              <a:srgbClr val="000000">
                                <a:alpha val="43137"/>
                              </a:srgbClr>
                            </a:outerShdw>
                          </a:effectLst>
                        </a:rPr>
                        <a:t>Jepun</a:t>
                      </a:r>
                      <a:r>
                        <a:rPr lang="en-MY" dirty="0">
                          <a:effectLst>
                            <a:outerShdw blurRad="38100" dist="38100" dir="2700000" algn="tl">
                              <a:srgbClr val="000000">
                                <a:alpha val="43137"/>
                              </a:srgbClr>
                            </a:outerShdw>
                          </a:effectLst>
                        </a:rPr>
                        <a:t> </a:t>
                      </a:r>
                    </a:p>
                  </a:txBody>
                  <a:tcPr/>
                </a:tc>
                <a:tc>
                  <a:txBody>
                    <a:bodyPr/>
                    <a:lstStyle/>
                    <a:p>
                      <a:pPr algn="ctr"/>
                      <a:r>
                        <a:rPr lang="en-MY" dirty="0">
                          <a:effectLst>
                            <a:outerShdw blurRad="38100" dist="38100" dir="2700000" algn="tl">
                              <a:srgbClr val="000000">
                                <a:alpha val="43137"/>
                              </a:srgbClr>
                            </a:outerShdw>
                          </a:effectLst>
                        </a:rPr>
                        <a:t>Bahasa </a:t>
                      </a:r>
                      <a:r>
                        <a:rPr lang="en-MY" dirty="0" err="1">
                          <a:effectLst>
                            <a:outerShdw blurRad="38100" dist="38100" dir="2700000" algn="tl">
                              <a:srgbClr val="000000">
                                <a:alpha val="43137"/>
                              </a:srgbClr>
                            </a:outerShdw>
                          </a:effectLst>
                        </a:rPr>
                        <a:t>Inggeris</a:t>
                      </a:r>
                      <a:endParaRPr lang="en-MY" dirty="0">
                        <a:effectLst>
                          <a:outerShdw blurRad="38100" dist="38100" dir="2700000" algn="tl">
                            <a:srgbClr val="000000">
                              <a:alpha val="43137"/>
                            </a:srgbClr>
                          </a:outerShdw>
                        </a:effectLst>
                      </a:endParaRPr>
                    </a:p>
                  </a:txBody>
                  <a:tcPr/>
                </a:tc>
                <a:tc>
                  <a:txBody>
                    <a:bodyPr/>
                    <a:lstStyle/>
                    <a:p>
                      <a:pPr algn="ctr"/>
                      <a:r>
                        <a:rPr lang="en-MY" dirty="0">
                          <a:effectLst>
                            <a:outerShdw blurRad="38100" dist="38100" dir="2700000" algn="tl">
                              <a:srgbClr val="000000">
                                <a:alpha val="43137"/>
                              </a:srgbClr>
                            </a:outerShdw>
                          </a:effectLst>
                        </a:rPr>
                        <a:t>Bahasa </a:t>
                      </a:r>
                      <a:r>
                        <a:rPr lang="en-MY" dirty="0" err="1">
                          <a:effectLst>
                            <a:outerShdw blurRad="38100" dist="38100" dir="2700000" algn="tl">
                              <a:srgbClr val="000000">
                                <a:alpha val="43137"/>
                              </a:srgbClr>
                            </a:outerShdw>
                          </a:effectLst>
                        </a:rPr>
                        <a:t>Melayu</a:t>
                      </a:r>
                      <a:endParaRPr lang="en-MY" dirty="0">
                        <a:effectLst>
                          <a:outerShdw blurRad="38100" dist="38100" dir="2700000" algn="tl">
                            <a:srgbClr val="000000">
                              <a:alpha val="43137"/>
                            </a:srgbClr>
                          </a:outerShdw>
                        </a:effectLst>
                      </a:endParaRPr>
                    </a:p>
                  </a:txBody>
                  <a:tcPr/>
                </a:tc>
                <a:tc>
                  <a:txBody>
                    <a:bodyPr/>
                    <a:lstStyle/>
                    <a:p>
                      <a:pPr algn="ctr"/>
                      <a:r>
                        <a:rPr lang="en-MY" dirty="0" err="1">
                          <a:effectLst>
                            <a:outerShdw blurRad="38100" dist="38100" dir="2700000" algn="tl">
                              <a:srgbClr val="000000">
                                <a:alpha val="43137"/>
                              </a:srgbClr>
                            </a:outerShdw>
                          </a:effectLst>
                        </a:rPr>
                        <a:t>Makna</a:t>
                      </a:r>
                      <a:endParaRPr lang="en-MY" dirty="0">
                        <a:effectLst>
                          <a:outerShdw blurRad="38100" dist="38100" dir="2700000" algn="tl">
                            <a:srgbClr val="000000">
                              <a:alpha val="43137"/>
                            </a:srgbClr>
                          </a:outerShdw>
                        </a:effectLst>
                      </a:endParaRPr>
                    </a:p>
                  </a:txBody>
                  <a:tcPr/>
                </a:tc>
                <a:tc>
                  <a:txBody>
                    <a:bodyPr/>
                    <a:lstStyle/>
                    <a:p>
                      <a:pPr algn="ctr"/>
                      <a:r>
                        <a:rPr lang="en-MY" dirty="0" err="1">
                          <a:effectLst>
                            <a:outerShdw blurRad="38100" dist="38100" dir="2700000" algn="tl">
                              <a:srgbClr val="000000">
                                <a:alpha val="43137"/>
                              </a:srgbClr>
                            </a:outerShdw>
                          </a:effectLst>
                        </a:rPr>
                        <a:t>Contoh</a:t>
                      </a:r>
                      <a:endParaRPr lang="en-MY"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328329569"/>
                  </a:ext>
                </a:extLst>
              </a:tr>
              <a:tr h="1001671">
                <a:tc>
                  <a:txBody>
                    <a:bodyPr/>
                    <a:lstStyle/>
                    <a:p>
                      <a:pPr algn="ctr"/>
                      <a:r>
                        <a:rPr lang="en-MY" sz="2000" dirty="0" err="1"/>
                        <a:t>Seiri</a:t>
                      </a:r>
                      <a:endParaRPr lang="en-MY" sz="2000" dirty="0"/>
                    </a:p>
                  </a:txBody>
                  <a:tcPr anchor="ctr"/>
                </a:tc>
                <a:tc>
                  <a:txBody>
                    <a:bodyPr/>
                    <a:lstStyle/>
                    <a:p>
                      <a:pPr algn="ctr"/>
                      <a:r>
                        <a:rPr lang="en-MY" sz="2000" dirty="0"/>
                        <a:t>Sort</a:t>
                      </a:r>
                    </a:p>
                  </a:txBody>
                  <a:tcPr anchor="ctr"/>
                </a:tc>
                <a:tc>
                  <a:txBody>
                    <a:bodyPr/>
                    <a:lstStyle/>
                    <a:p>
                      <a:pPr algn="ctr"/>
                      <a:r>
                        <a:rPr lang="en-MY" sz="2000" b="1" dirty="0" err="1"/>
                        <a:t>Sisih</a:t>
                      </a:r>
                      <a:r>
                        <a:rPr lang="en-MY" sz="2000" b="1" dirty="0"/>
                        <a:t> </a:t>
                      </a:r>
                    </a:p>
                  </a:txBody>
                  <a:tcPr anchor="ctr"/>
                </a:tc>
                <a:tc>
                  <a:txBody>
                    <a:bodyPr/>
                    <a:lstStyle/>
                    <a:p>
                      <a:pPr algn="ctr"/>
                      <a:r>
                        <a:rPr lang="en-MY" sz="2000" dirty="0" err="1"/>
                        <a:t>Teratur</a:t>
                      </a:r>
                      <a:endParaRPr lang="en-MY" sz="2000" dirty="0"/>
                    </a:p>
                  </a:txBody>
                  <a:tcPr anchor="ctr"/>
                </a:tc>
                <a:tc>
                  <a:txBody>
                    <a:bodyPr/>
                    <a:lstStyle/>
                    <a:p>
                      <a:pPr algn="ctr"/>
                      <a:r>
                        <a:rPr lang="en-MY" sz="2000" dirty="0" err="1"/>
                        <a:t>Membuang</a:t>
                      </a:r>
                      <a:r>
                        <a:rPr lang="en-MY" sz="2000" dirty="0"/>
                        <a:t> </a:t>
                      </a:r>
                      <a:r>
                        <a:rPr lang="en-MY" sz="2000" dirty="0" err="1"/>
                        <a:t>sampah</a:t>
                      </a:r>
                      <a:r>
                        <a:rPr lang="en-MY" sz="2000" dirty="0"/>
                        <a:t> / </a:t>
                      </a:r>
                      <a:r>
                        <a:rPr lang="en-MY" sz="2000" dirty="0" err="1"/>
                        <a:t>bahan</a:t>
                      </a:r>
                      <a:r>
                        <a:rPr lang="en-MY" sz="2000" dirty="0"/>
                        <a:t> yang </a:t>
                      </a:r>
                      <a:r>
                        <a:rPr lang="en-MY" sz="2000" dirty="0" err="1"/>
                        <a:t>digunakan</a:t>
                      </a:r>
                      <a:endParaRPr lang="en-MY" sz="2000" dirty="0"/>
                    </a:p>
                  </a:txBody>
                  <a:tcPr anchor="ctr"/>
                </a:tc>
                <a:extLst>
                  <a:ext uri="{0D108BD9-81ED-4DB2-BD59-A6C34878D82A}">
                    <a16:rowId xmlns:a16="http://schemas.microsoft.com/office/drawing/2014/main" val="3579096142"/>
                  </a:ext>
                </a:extLst>
              </a:tr>
              <a:tr h="701169">
                <a:tc>
                  <a:txBody>
                    <a:bodyPr/>
                    <a:lstStyle/>
                    <a:p>
                      <a:pPr algn="ctr"/>
                      <a:r>
                        <a:rPr lang="en-MY" sz="2000" dirty="0" err="1"/>
                        <a:t>Seiton</a:t>
                      </a:r>
                      <a:endParaRPr lang="en-MY" sz="2000" dirty="0"/>
                    </a:p>
                  </a:txBody>
                  <a:tcPr anchor="ctr"/>
                </a:tc>
                <a:tc>
                  <a:txBody>
                    <a:bodyPr/>
                    <a:lstStyle/>
                    <a:p>
                      <a:pPr algn="ctr"/>
                      <a:r>
                        <a:rPr lang="en-MY" sz="2000" dirty="0"/>
                        <a:t>Set In Order </a:t>
                      </a:r>
                    </a:p>
                  </a:txBody>
                  <a:tcPr anchor="ctr"/>
                </a:tc>
                <a:tc>
                  <a:txBody>
                    <a:bodyPr/>
                    <a:lstStyle/>
                    <a:p>
                      <a:pPr algn="ctr"/>
                      <a:r>
                        <a:rPr lang="en-MY" sz="2000" b="1" dirty="0" err="1"/>
                        <a:t>Susun</a:t>
                      </a:r>
                      <a:endParaRPr lang="en-MY" sz="2000" b="1" dirty="0"/>
                    </a:p>
                  </a:txBody>
                  <a:tcPr anchor="ctr"/>
                </a:tc>
                <a:tc>
                  <a:txBody>
                    <a:bodyPr/>
                    <a:lstStyle/>
                    <a:p>
                      <a:pPr algn="ctr"/>
                      <a:r>
                        <a:rPr lang="en-MY" sz="2000" dirty="0" err="1"/>
                        <a:t>Kekemasan</a:t>
                      </a:r>
                      <a:endParaRPr lang="en-MY" sz="2000" dirty="0"/>
                    </a:p>
                  </a:txBody>
                  <a:tcPr anchor="ctr"/>
                </a:tc>
                <a:tc>
                  <a:txBody>
                    <a:bodyPr/>
                    <a:lstStyle/>
                    <a:p>
                      <a:pPr algn="ctr"/>
                      <a:r>
                        <a:rPr lang="en-MY" sz="2000" dirty="0" err="1"/>
                        <a:t>Dokumen</a:t>
                      </a:r>
                      <a:r>
                        <a:rPr lang="en-MY" sz="2000" dirty="0"/>
                        <a:t> </a:t>
                      </a:r>
                      <a:r>
                        <a:rPr lang="en-MY" sz="2000" dirty="0" err="1"/>
                        <a:t>mudah</a:t>
                      </a:r>
                      <a:r>
                        <a:rPr lang="en-MY" sz="2000" dirty="0"/>
                        <a:t> </a:t>
                      </a:r>
                      <a:r>
                        <a:rPr lang="en-MY" sz="2000" dirty="0" err="1"/>
                        <a:t>didapati</a:t>
                      </a:r>
                      <a:endParaRPr lang="en-MY" sz="2000" dirty="0"/>
                    </a:p>
                  </a:txBody>
                  <a:tcPr anchor="ctr"/>
                </a:tc>
                <a:extLst>
                  <a:ext uri="{0D108BD9-81ED-4DB2-BD59-A6C34878D82A}">
                    <a16:rowId xmlns:a16="http://schemas.microsoft.com/office/drawing/2014/main" val="1842000573"/>
                  </a:ext>
                </a:extLst>
              </a:tr>
              <a:tr h="1001671">
                <a:tc>
                  <a:txBody>
                    <a:bodyPr/>
                    <a:lstStyle/>
                    <a:p>
                      <a:pPr algn="ctr"/>
                      <a:r>
                        <a:rPr lang="en-MY" sz="2000" dirty="0" err="1"/>
                        <a:t>Seisho</a:t>
                      </a:r>
                      <a:endParaRPr lang="en-MY" sz="2000" dirty="0"/>
                    </a:p>
                  </a:txBody>
                  <a:tcPr anchor="ctr"/>
                </a:tc>
                <a:tc>
                  <a:txBody>
                    <a:bodyPr/>
                    <a:lstStyle/>
                    <a:p>
                      <a:pPr algn="ctr"/>
                      <a:r>
                        <a:rPr lang="en-MY" sz="2000" dirty="0"/>
                        <a:t>Shine</a:t>
                      </a:r>
                    </a:p>
                  </a:txBody>
                  <a:tcPr anchor="ctr"/>
                </a:tc>
                <a:tc>
                  <a:txBody>
                    <a:bodyPr/>
                    <a:lstStyle/>
                    <a:p>
                      <a:pPr algn="ctr"/>
                      <a:r>
                        <a:rPr lang="en-MY" sz="2000" b="1" dirty="0" err="1"/>
                        <a:t>Sapu</a:t>
                      </a:r>
                      <a:endParaRPr lang="en-MY" sz="2000" b="1" dirty="0"/>
                    </a:p>
                  </a:txBody>
                  <a:tcPr anchor="ctr"/>
                </a:tc>
                <a:tc>
                  <a:txBody>
                    <a:bodyPr/>
                    <a:lstStyle/>
                    <a:p>
                      <a:pPr algn="ctr"/>
                      <a:r>
                        <a:rPr lang="en-MY" sz="2000" dirty="0" err="1"/>
                        <a:t>Kebersihan</a:t>
                      </a:r>
                      <a:endParaRPr lang="en-MY" sz="2000" dirty="0"/>
                    </a:p>
                  </a:txBody>
                  <a:tcPr anchor="ctr"/>
                </a:tc>
                <a:tc>
                  <a:txBody>
                    <a:bodyPr/>
                    <a:lstStyle/>
                    <a:p>
                      <a:pPr algn="ctr"/>
                      <a:r>
                        <a:rPr lang="en-MY" sz="2000" dirty="0" err="1"/>
                        <a:t>Tanggungjawab</a:t>
                      </a:r>
                      <a:r>
                        <a:rPr lang="en-MY" sz="2000" dirty="0"/>
                        <a:t> </a:t>
                      </a:r>
                      <a:r>
                        <a:rPr lang="en-MY" sz="2000" dirty="0" err="1"/>
                        <a:t>membersihkan</a:t>
                      </a:r>
                      <a:r>
                        <a:rPr lang="en-MY" sz="2000" dirty="0"/>
                        <a:t> </a:t>
                      </a:r>
                      <a:r>
                        <a:rPr lang="en-MY" sz="2000" dirty="0" err="1"/>
                        <a:t>tempat</a:t>
                      </a:r>
                      <a:r>
                        <a:rPr lang="en-MY" sz="2000" dirty="0"/>
                        <a:t> </a:t>
                      </a:r>
                      <a:r>
                        <a:rPr lang="en-MY" sz="2000" dirty="0" err="1"/>
                        <a:t>kerja</a:t>
                      </a:r>
                      <a:endParaRPr lang="en-MY" sz="2000" dirty="0"/>
                    </a:p>
                  </a:txBody>
                  <a:tcPr anchor="ctr"/>
                </a:tc>
                <a:extLst>
                  <a:ext uri="{0D108BD9-81ED-4DB2-BD59-A6C34878D82A}">
                    <a16:rowId xmlns:a16="http://schemas.microsoft.com/office/drawing/2014/main" val="1824880285"/>
                  </a:ext>
                </a:extLst>
              </a:tr>
              <a:tr h="701169">
                <a:tc>
                  <a:txBody>
                    <a:bodyPr/>
                    <a:lstStyle/>
                    <a:p>
                      <a:pPr algn="ctr"/>
                      <a:r>
                        <a:rPr lang="en-MY" sz="2000" dirty="0" err="1"/>
                        <a:t>Seiketsu</a:t>
                      </a:r>
                      <a:endParaRPr lang="en-MY" sz="2000" dirty="0"/>
                    </a:p>
                  </a:txBody>
                  <a:tcPr anchor="ctr"/>
                </a:tc>
                <a:tc>
                  <a:txBody>
                    <a:bodyPr/>
                    <a:lstStyle/>
                    <a:p>
                      <a:pPr algn="ctr"/>
                      <a:r>
                        <a:rPr lang="en-MY" sz="2000" dirty="0"/>
                        <a:t>Standardize</a:t>
                      </a:r>
                    </a:p>
                  </a:txBody>
                  <a:tcPr anchor="ctr"/>
                </a:tc>
                <a:tc>
                  <a:txBody>
                    <a:bodyPr/>
                    <a:lstStyle/>
                    <a:p>
                      <a:pPr algn="ctr"/>
                      <a:r>
                        <a:rPr lang="en-MY" sz="2000" b="1" dirty="0" err="1"/>
                        <a:t>Seragam</a:t>
                      </a:r>
                      <a:endParaRPr lang="en-MY" sz="2000" b="1" dirty="0"/>
                    </a:p>
                  </a:txBody>
                  <a:tcPr anchor="ctr"/>
                </a:tc>
                <a:tc>
                  <a:txBody>
                    <a:bodyPr/>
                    <a:lstStyle/>
                    <a:p>
                      <a:pPr algn="ctr"/>
                      <a:r>
                        <a:rPr lang="en-MY" sz="2000" dirty="0" err="1"/>
                        <a:t>Keseragaman</a:t>
                      </a:r>
                      <a:endParaRPr lang="en-MY" sz="2000" dirty="0"/>
                    </a:p>
                  </a:txBody>
                  <a:tcPr anchor="ctr"/>
                </a:tc>
                <a:tc>
                  <a:txBody>
                    <a:bodyPr/>
                    <a:lstStyle/>
                    <a:p>
                      <a:pPr algn="ctr"/>
                      <a:r>
                        <a:rPr lang="en-MY" sz="2000" dirty="0" err="1"/>
                        <a:t>Mudah</a:t>
                      </a:r>
                      <a:r>
                        <a:rPr lang="en-MY" sz="2000" dirty="0"/>
                        <a:t> </a:t>
                      </a:r>
                      <a:r>
                        <a:rPr lang="en-MY" sz="2000" dirty="0" err="1"/>
                        <a:t>dirujuk</a:t>
                      </a:r>
                      <a:r>
                        <a:rPr lang="en-MY" sz="2000" dirty="0"/>
                        <a:t> &amp; </a:t>
                      </a:r>
                      <a:r>
                        <a:rPr lang="en-MY" sz="2000" dirty="0" err="1"/>
                        <a:t>dikesan</a:t>
                      </a:r>
                      <a:r>
                        <a:rPr lang="en-MY" sz="2000" dirty="0"/>
                        <a:t> </a:t>
                      </a:r>
                    </a:p>
                  </a:txBody>
                  <a:tcPr anchor="ctr"/>
                </a:tc>
                <a:extLst>
                  <a:ext uri="{0D108BD9-81ED-4DB2-BD59-A6C34878D82A}">
                    <a16:rowId xmlns:a16="http://schemas.microsoft.com/office/drawing/2014/main" val="2219160720"/>
                  </a:ext>
                </a:extLst>
              </a:tr>
              <a:tr h="701169">
                <a:tc>
                  <a:txBody>
                    <a:bodyPr/>
                    <a:lstStyle/>
                    <a:p>
                      <a:pPr algn="ctr"/>
                      <a:r>
                        <a:rPr lang="en-MY" sz="2000" dirty="0" err="1"/>
                        <a:t>Shitsuke</a:t>
                      </a:r>
                      <a:endParaRPr lang="en-MY" sz="2000" dirty="0"/>
                    </a:p>
                  </a:txBody>
                  <a:tcPr anchor="ctr"/>
                </a:tc>
                <a:tc>
                  <a:txBody>
                    <a:bodyPr/>
                    <a:lstStyle/>
                    <a:p>
                      <a:pPr algn="ctr"/>
                      <a:r>
                        <a:rPr lang="en-MY" sz="2000" dirty="0"/>
                        <a:t>Sustain</a:t>
                      </a:r>
                    </a:p>
                  </a:txBody>
                  <a:tcPr anchor="ctr"/>
                </a:tc>
                <a:tc>
                  <a:txBody>
                    <a:bodyPr/>
                    <a:lstStyle/>
                    <a:p>
                      <a:pPr algn="ctr"/>
                      <a:r>
                        <a:rPr lang="en-MY" sz="2000" b="1" dirty="0" err="1"/>
                        <a:t>Sentiasa</a:t>
                      </a:r>
                      <a:r>
                        <a:rPr lang="en-MY" sz="2000" b="1" dirty="0"/>
                        <a:t> Amal</a:t>
                      </a:r>
                    </a:p>
                  </a:txBody>
                  <a:tcPr anchor="ctr"/>
                </a:tc>
                <a:tc>
                  <a:txBody>
                    <a:bodyPr/>
                    <a:lstStyle/>
                    <a:p>
                      <a:pPr algn="ctr"/>
                      <a:r>
                        <a:rPr lang="en-MY" sz="2000" dirty="0" err="1"/>
                        <a:t>Disiplin</a:t>
                      </a:r>
                      <a:endParaRPr lang="en-MY" sz="2000" dirty="0"/>
                    </a:p>
                  </a:txBody>
                  <a:tcPr anchor="ctr"/>
                </a:tc>
                <a:tc>
                  <a:txBody>
                    <a:bodyPr/>
                    <a:lstStyle/>
                    <a:p>
                      <a:pPr algn="ctr"/>
                      <a:r>
                        <a:rPr lang="en-MY" sz="2000" dirty="0" err="1"/>
                        <a:t>Sentiasa</a:t>
                      </a:r>
                      <a:r>
                        <a:rPr lang="en-MY" sz="2000" dirty="0"/>
                        <a:t> </a:t>
                      </a:r>
                      <a:r>
                        <a:rPr lang="en-MY" sz="2000" dirty="0" err="1"/>
                        <a:t>melakukan</a:t>
                      </a:r>
                      <a:r>
                        <a:rPr lang="en-MY" sz="2000" dirty="0"/>
                        <a:t> 5S</a:t>
                      </a:r>
                    </a:p>
                  </a:txBody>
                  <a:tcPr anchor="ctr"/>
                </a:tc>
                <a:extLst>
                  <a:ext uri="{0D108BD9-81ED-4DB2-BD59-A6C34878D82A}">
                    <a16:rowId xmlns:a16="http://schemas.microsoft.com/office/drawing/2014/main" val="567853688"/>
                  </a:ext>
                </a:extLst>
              </a:tr>
            </a:tbl>
          </a:graphicData>
        </a:graphic>
      </p:graphicFrame>
      <p:pic>
        <p:nvPicPr>
          <p:cNvPr id="15" name="Picture 14">
            <a:extLst>
              <a:ext uri="{FF2B5EF4-FFF2-40B4-BE49-F238E27FC236}">
                <a16:creationId xmlns:a16="http://schemas.microsoft.com/office/drawing/2014/main" id="{6188DF4D-D961-47DF-BFC5-0055E03C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6792" y="2157426"/>
            <a:ext cx="3003457" cy="4014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32" presetClass="emph" presetSubtype="0"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608055-5C8D-4643-B2E7-00EFDB34B10E}" type="slidenum">
              <a:rPr lang="en-MY" sz="1500" b="1" smtClean="0">
                <a:solidFill>
                  <a:prstClr val="black"/>
                </a:solidFill>
                <a:latin typeface="Cambria" panose="02040503050406030204" pitchFamily="18" charset="0"/>
              </a:rPr>
              <a:t>6</a:t>
            </a:fld>
            <a:endParaRPr lang="en-MY" sz="1500" b="1" dirty="0">
              <a:solidFill>
                <a:prstClr val="black"/>
              </a:solidFill>
              <a:latin typeface="Cambria" panose="02040503050406030204" pitchFamily="18" charset="0"/>
            </a:endParaRPr>
          </a:p>
        </p:txBody>
      </p:sp>
      <p:sp>
        <p:nvSpPr>
          <p:cNvPr id="9" name="Title 6"/>
          <p:cNvSpPr txBox="1"/>
          <p:nvPr/>
        </p:nvSpPr>
        <p:spPr>
          <a:xfrm>
            <a:off x="0" y="-8763"/>
            <a:ext cx="12191999" cy="5870448"/>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MY" sz="5100" dirty="0">
              <a:latin typeface="Cambria" panose="02040503050406030204" pitchFamily="18" charset="0"/>
              <a:ea typeface="Cambria Math" panose="02040503050406030204" pitchFamily="18" charset="0"/>
            </a:endParaRPr>
          </a:p>
          <a:p>
            <a:pPr algn="ctr"/>
            <a:endParaRPr lang="en-MY" sz="5100" dirty="0">
              <a:latin typeface="Cambria" panose="02040503050406030204" pitchFamily="18" charset="0"/>
              <a:ea typeface="Cambria Math" panose="02040503050406030204" pitchFamily="18" charset="0"/>
            </a:endParaRPr>
          </a:p>
        </p:txBody>
      </p:sp>
      <p:sp>
        <p:nvSpPr>
          <p:cNvPr id="5" name="Title 1"/>
          <p:cNvSpPr>
            <a:spLocks noGrp="1"/>
          </p:cNvSpPr>
          <p:nvPr>
            <p:ph type="title"/>
          </p:nvPr>
        </p:nvSpPr>
        <p:spPr>
          <a:xfrm>
            <a:off x="838200" y="130810"/>
            <a:ext cx="10515600" cy="1325563"/>
          </a:xfrm>
        </p:spPr>
        <p:txBody>
          <a:bodyPr>
            <a:noAutofit/>
          </a:bodyPr>
          <a:lstStyle/>
          <a:p>
            <a:pPr eaLnBrk="1" hangingPunct="1"/>
            <a:r>
              <a:rPr lang="en-MY" altLang="en-US" sz="3200" b="1" dirty="0" err="1">
                <a:latin typeface="Cambria" panose="02040503050406030204" pitchFamily="18" charset="0"/>
                <a:cs typeface="Arial" panose="020B0604020202020204" pitchFamily="34" charset="0"/>
              </a:rPr>
              <a:t>Maksud</a:t>
            </a:r>
            <a:r>
              <a:rPr lang="en-MY" altLang="en-US" sz="3200" b="1" dirty="0">
                <a:latin typeface="Cambria" panose="02040503050406030204" pitchFamily="18" charset="0"/>
                <a:cs typeface="Arial" panose="020B0604020202020204" pitchFamily="34" charset="0"/>
              </a:rPr>
              <a:t> </a:t>
            </a:r>
            <a:r>
              <a:rPr lang="en-MY" altLang="en-US" sz="3200" b="1" dirty="0" err="1">
                <a:latin typeface="Cambria" panose="02040503050406030204" pitchFamily="18" charset="0"/>
                <a:cs typeface="Arial" panose="020B0604020202020204" pitchFamily="34" charset="0"/>
              </a:rPr>
              <a:t>Sisih</a:t>
            </a:r>
            <a:endParaRPr lang="en-MY" altLang="en-US" sz="3200" dirty="0">
              <a:solidFill>
                <a:schemeClr val="tx1"/>
              </a:solidFill>
              <a:latin typeface="Cambria" panose="02040503050406030204" pitchFamily="18" charset="0"/>
              <a:cs typeface="Arial" panose="020B0604020202020204" pitchFamily="34" charset="0"/>
            </a:endParaRPr>
          </a:p>
        </p:txBody>
      </p:sp>
      <p:sp>
        <p:nvSpPr>
          <p:cNvPr id="7" name="Rounded Rectangle 6"/>
          <p:cNvSpPr/>
          <p:nvPr/>
        </p:nvSpPr>
        <p:spPr>
          <a:xfrm>
            <a:off x="145136" y="106418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18845" y="1333500"/>
            <a:ext cx="10575290" cy="829945"/>
          </a:xfrm>
          <a:prstGeom prst="rect">
            <a:avLst/>
          </a:prstGeom>
        </p:spPr>
        <p:txBody>
          <a:bodyPr wrap="square">
            <a:spAutoFit/>
          </a:bodyPr>
          <a:lstStyle/>
          <a:p>
            <a:r>
              <a:rPr lang="en-MY" sz="2400" dirty="0" err="1">
                <a:solidFill>
                  <a:srgbClr val="000000"/>
                </a:solidFill>
                <a:latin typeface="Arial" panose="020B0604020202020204" pitchFamily="34" charset="0"/>
              </a:rPr>
              <a:t>Mengasingkan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barang</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atau</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dokumen</a:t>
            </a:r>
            <a:r>
              <a:rPr lang="en-MY" sz="2400" dirty="0">
                <a:solidFill>
                  <a:srgbClr val="000000"/>
                </a:solidFill>
                <a:latin typeface="Arial" panose="020B0604020202020204" pitchFamily="34" charset="0"/>
              </a:rPr>
              <a:t> yang </a:t>
            </a:r>
            <a:r>
              <a:rPr lang="en-MY" sz="2400" dirty="0" err="1">
                <a:solidFill>
                  <a:srgbClr val="000000"/>
                </a:solidFill>
                <a:latin typeface="Arial" panose="020B0604020202020204" pitchFamily="34" charset="0"/>
              </a:rPr>
              <a:t>tidak</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diperlukan</a:t>
            </a:r>
            <a:r>
              <a:rPr lang="en-MY" sz="2400" dirty="0">
                <a:solidFill>
                  <a:srgbClr val="000000"/>
                </a:solidFill>
                <a:latin typeface="Arial" panose="020B0604020202020204" pitchFamily="34" charset="0"/>
              </a:rPr>
              <a:t> di </a:t>
            </a:r>
            <a:r>
              <a:rPr lang="en-MY" sz="2400" dirty="0" err="1">
                <a:solidFill>
                  <a:srgbClr val="000000"/>
                </a:solidFill>
                <a:latin typeface="Arial" panose="020B0604020202020204" pitchFamily="34" charset="0"/>
              </a:rPr>
              <a:t>tempat</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kerja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untuk</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disisihkan</a:t>
            </a:r>
            <a:r>
              <a:rPr lang="en-MY" sz="2400" dirty="0">
                <a:solidFill>
                  <a:srgbClr val="000000"/>
                </a:solidFill>
                <a:latin typeface="Arial" panose="020B0604020202020204" pitchFamily="34" charset="0"/>
              </a:rPr>
              <a:t> dan </a:t>
            </a:r>
            <a:r>
              <a:rPr lang="en-MY" sz="2400" dirty="0" err="1">
                <a:solidFill>
                  <a:srgbClr val="000000"/>
                </a:solidFill>
                <a:latin typeface="Arial" panose="020B0604020202020204" pitchFamily="34" charset="0"/>
              </a:rPr>
              <a:t>dilupuskan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secara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sistematik</a:t>
            </a:r>
            <a:r>
              <a:rPr lang="en-MY" sz="2400" dirty="0">
                <a:solidFill>
                  <a:srgbClr val="000000"/>
                </a:solidFill>
                <a:latin typeface="Arial" panose="020B0604020202020204" pitchFamily="34" charset="0"/>
              </a:rPr>
              <a:t>.</a:t>
            </a:r>
            <a:endParaRPr lang="en-MY" sz="2400" dirty="0"/>
          </a:p>
        </p:txBody>
      </p:sp>
      <p:pic>
        <p:nvPicPr>
          <p:cNvPr id="2" name="Content Placeholder 1" descr="sisih"/>
          <p:cNvPicPr>
            <a:picLocks noGrp="1" noChangeAspect="1"/>
          </p:cNvPicPr>
          <p:nvPr>
            <p:ph idx="1"/>
          </p:nvPr>
        </p:nvPicPr>
        <p:blipFill>
          <a:blip r:embed="rId6"/>
          <a:stretch>
            <a:fillRect/>
          </a:stretch>
        </p:blipFill>
        <p:spPr>
          <a:xfrm>
            <a:off x="4107816" y="3013546"/>
            <a:ext cx="3621996" cy="2598039"/>
          </a:xfrm>
          <a:prstGeom prst="rect">
            <a:avLst/>
          </a:prstGeom>
        </p:spPr>
      </p:pic>
      <p:sp>
        <p:nvSpPr>
          <p:cNvPr id="3" name="Text Box 2"/>
          <p:cNvSpPr txBox="1"/>
          <p:nvPr/>
        </p:nvSpPr>
        <p:spPr>
          <a:xfrm>
            <a:off x="694690" y="2552065"/>
            <a:ext cx="3107690" cy="2276475"/>
          </a:xfrm>
          <a:prstGeom prst="rect">
            <a:avLst/>
          </a:prstGeom>
          <a:noFill/>
        </p:spPr>
        <p:txBody>
          <a:bodyPr wrap="square" rtlCol="0">
            <a:spAutoFit/>
          </a:bodyPr>
          <a:lstStyle/>
          <a:p>
            <a:r>
              <a:rPr lang="en-US" sz="2400" b="1" dirty="0"/>
              <a:t>KUANTITATIF</a:t>
            </a:r>
            <a:endParaRPr lang="en-US" dirty="0"/>
          </a:p>
          <a:p>
            <a:pPr marL="285750" indent="-285750">
              <a:buFont typeface="Arial" panose="020B0604020202020204" pitchFamily="34" charset="0"/>
              <a:buChar char="•"/>
            </a:pPr>
            <a:r>
              <a:rPr lang="en-US" sz="2000" dirty="0" err="1">
                <a:sym typeface="+mn-ea"/>
              </a:rPr>
              <a:t>Penjimatan</a:t>
            </a:r>
            <a:r>
              <a:rPr lang="en-US" sz="2000" dirty="0">
                <a:sym typeface="+mn-ea"/>
              </a:rPr>
              <a:t> </a:t>
            </a:r>
            <a:r>
              <a:rPr lang="en-US" sz="2000" dirty="0" err="1">
                <a:sym typeface="+mn-ea"/>
              </a:rPr>
              <a:t>ruang</a:t>
            </a:r>
            <a:endParaRPr lang="en-US" sz="2000" dirty="0"/>
          </a:p>
          <a:p>
            <a:pPr marL="285750" indent="-285750">
              <a:buFont typeface="Arial" panose="020B0604020202020204" pitchFamily="34" charset="0"/>
              <a:buChar char="•"/>
            </a:pPr>
            <a:r>
              <a:rPr lang="en-US" sz="2000" dirty="0" err="1">
                <a:sym typeface="+mn-ea"/>
              </a:rPr>
              <a:t>Kawalan</a:t>
            </a:r>
            <a:r>
              <a:rPr lang="en-US" sz="2000" dirty="0">
                <a:sym typeface="+mn-ea"/>
              </a:rPr>
              <a:t> </a:t>
            </a:r>
            <a:r>
              <a:rPr lang="en-US" sz="2000" dirty="0" err="1">
                <a:sym typeface="+mn-ea"/>
              </a:rPr>
              <a:t>stok</a:t>
            </a:r>
            <a:r>
              <a:rPr lang="en-US" sz="2000" dirty="0">
                <a:sym typeface="+mn-ea"/>
              </a:rPr>
              <a:t> &amp; </a:t>
            </a:r>
            <a:r>
              <a:rPr lang="en-US" sz="2000" dirty="0" err="1">
                <a:sym typeface="+mn-ea"/>
              </a:rPr>
              <a:t>produk</a:t>
            </a:r>
            <a:r>
              <a:rPr lang="en-US" sz="2000" dirty="0">
                <a:sym typeface="+mn-ea"/>
              </a:rPr>
              <a:t> yang </a:t>
            </a:r>
            <a:r>
              <a:rPr lang="en-US" sz="2000" dirty="0" err="1">
                <a:sym typeface="+mn-ea"/>
              </a:rPr>
              <a:t>cekap</a:t>
            </a:r>
            <a:endParaRPr lang="en-US" sz="2000" dirty="0"/>
          </a:p>
          <a:p>
            <a:pPr marL="285750" indent="-285750">
              <a:buFont typeface="Arial" panose="020B0604020202020204" pitchFamily="34" charset="0"/>
              <a:buChar char="•"/>
            </a:pPr>
            <a:r>
              <a:rPr lang="en-US" sz="2000" dirty="0">
                <a:sym typeface="+mn-ea"/>
              </a:rPr>
              <a:t>Masa </a:t>
            </a:r>
            <a:r>
              <a:rPr lang="en-US" sz="2000" dirty="0" err="1">
                <a:sym typeface="+mn-ea"/>
              </a:rPr>
              <a:t>pencarian</a:t>
            </a:r>
            <a:r>
              <a:rPr lang="en-US" sz="2000" dirty="0">
                <a:sym typeface="+mn-ea"/>
              </a:rPr>
              <a:t> yang </a:t>
            </a:r>
            <a:r>
              <a:rPr lang="en-US" sz="2000" dirty="0" err="1">
                <a:sym typeface="+mn-ea"/>
              </a:rPr>
              <a:t>pantas</a:t>
            </a:r>
            <a:endParaRPr lang="en-US" dirty="0"/>
          </a:p>
          <a:p>
            <a:pPr marL="285750" indent="-285750">
              <a:buFont typeface="Arial" panose="020B0604020202020204" pitchFamily="34" charset="0"/>
              <a:buChar char="•"/>
            </a:pPr>
            <a:endParaRPr lang="en-US" dirty="0"/>
          </a:p>
        </p:txBody>
      </p:sp>
      <p:sp>
        <p:nvSpPr>
          <p:cNvPr id="4" name="Text Box 3"/>
          <p:cNvSpPr txBox="1"/>
          <p:nvPr/>
        </p:nvSpPr>
        <p:spPr>
          <a:xfrm>
            <a:off x="8084185" y="2552065"/>
            <a:ext cx="2764790" cy="2614930"/>
          </a:xfrm>
          <a:prstGeom prst="rect">
            <a:avLst/>
          </a:prstGeom>
          <a:noFill/>
        </p:spPr>
        <p:txBody>
          <a:bodyPr wrap="square" rtlCol="0">
            <a:spAutoFit/>
          </a:bodyPr>
          <a:lstStyle/>
          <a:p>
            <a:r>
              <a:rPr lang="en-US" sz="2400" b="1" dirty="0"/>
              <a:t>KUALITATIF</a:t>
            </a:r>
          </a:p>
          <a:p>
            <a:pPr marL="342900" indent="-342900">
              <a:buFont typeface="Arial" panose="020B0604020202020204" pitchFamily="34" charset="0"/>
              <a:buChar char="•"/>
            </a:pPr>
            <a:r>
              <a:rPr lang="en-US" sz="2000" dirty="0" err="1"/>
              <a:t>Tempat</a:t>
            </a:r>
            <a:r>
              <a:rPr lang="en-US" sz="2000" dirty="0"/>
              <a:t> </a:t>
            </a:r>
            <a:r>
              <a:rPr lang="en-US" sz="2000" dirty="0" err="1"/>
              <a:t>kerja</a:t>
            </a:r>
            <a:r>
              <a:rPr lang="en-US" sz="2000" dirty="0"/>
              <a:t> </a:t>
            </a:r>
            <a:r>
              <a:rPr lang="en-US" sz="2000" dirty="0" err="1"/>
              <a:t>lebih</a:t>
            </a:r>
            <a:r>
              <a:rPr lang="en-US" sz="2000" dirty="0"/>
              <a:t> </a:t>
            </a:r>
            <a:r>
              <a:rPr lang="en-US" sz="2000" dirty="0" err="1"/>
              <a:t>selamat</a:t>
            </a:r>
            <a:endParaRPr lang="en-US" sz="2000" dirty="0"/>
          </a:p>
          <a:p>
            <a:pPr marL="342900" indent="-342900">
              <a:buFont typeface="Arial" panose="020B0604020202020204" pitchFamily="34" charset="0"/>
              <a:buChar char="•"/>
            </a:pPr>
            <a:r>
              <a:rPr lang="en-US" sz="2000" dirty="0" err="1"/>
              <a:t>Suasana</a:t>
            </a:r>
            <a:r>
              <a:rPr lang="en-US" sz="2000" dirty="0"/>
              <a:t> </a:t>
            </a:r>
            <a:r>
              <a:rPr lang="en-US" sz="2000" dirty="0" err="1"/>
              <a:t>kerja</a:t>
            </a:r>
            <a:r>
              <a:rPr lang="en-US" sz="2000" dirty="0"/>
              <a:t> </a:t>
            </a:r>
            <a:r>
              <a:rPr lang="en-US" sz="2000" dirty="0" err="1"/>
              <a:t>lebih</a:t>
            </a:r>
            <a:r>
              <a:rPr lang="en-US" sz="2000" dirty="0"/>
              <a:t> </a:t>
            </a:r>
            <a:r>
              <a:rPr lang="en-US" sz="2000" dirty="0" err="1"/>
              <a:t>selesa</a:t>
            </a:r>
            <a:endParaRPr lang="en-US" sz="2000" dirty="0"/>
          </a:p>
          <a:p>
            <a:pPr marL="342900" indent="-342900">
              <a:buFont typeface="Arial" panose="020B0604020202020204" pitchFamily="34" charset="0"/>
              <a:buChar char="•"/>
            </a:pPr>
            <a:r>
              <a:rPr lang="en-US" sz="2000" dirty="0" err="1"/>
              <a:t>Mudah</a:t>
            </a:r>
            <a:r>
              <a:rPr lang="en-US" sz="2000" dirty="0"/>
              <a:t> </a:t>
            </a:r>
            <a:r>
              <a:rPr lang="en-US" sz="2000" dirty="0" err="1"/>
              <a:t>mengesan</a:t>
            </a:r>
            <a:r>
              <a:rPr lang="en-US" sz="2000" dirty="0"/>
              <a:t> </a:t>
            </a:r>
            <a:r>
              <a:rPr lang="en-US" sz="2000" dirty="0" err="1"/>
              <a:t>tempat</a:t>
            </a:r>
            <a:r>
              <a:rPr lang="en-US" sz="2000" dirty="0"/>
              <a:t>/</a:t>
            </a:r>
            <a:r>
              <a:rPr lang="en-US" sz="2000" dirty="0" err="1"/>
              <a:t>alat</a:t>
            </a:r>
            <a:r>
              <a:rPr lang="en-US" sz="2000" dirty="0"/>
              <a:t>/</a:t>
            </a:r>
            <a:r>
              <a:rPr lang="en-US" sz="2000" dirty="0" err="1"/>
              <a:t>bahan</a:t>
            </a:r>
            <a:r>
              <a:rPr lang="en-US" sz="2000" dirty="0"/>
              <a:t> </a:t>
            </a:r>
            <a:r>
              <a:rPr lang="en-US" sz="2000" dirty="0" err="1"/>
              <a:t>rosak</a:t>
            </a:r>
            <a:r>
              <a:rPr lang="en-US" sz="2000" dirty="0"/>
              <a:t> </a:t>
            </a:r>
            <a:r>
              <a:rPr lang="en-US" sz="2000" dirty="0" err="1"/>
              <a:t>lebih</a:t>
            </a:r>
            <a:r>
              <a:rPr lang="en-US" sz="2000" dirty="0"/>
              <a:t> </a:t>
            </a:r>
            <a:r>
              <a:rPr lang="en-US" sz="2000" dirty="0" err="1"/>
              <a:t>awal</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608055-5C8D-4643-B2E7-00EFDB34B10E}" type="slidenum">
              <a:rPr lang="en-MY" sz="1500" b="1" smtClean="0">
                <a:solidFill>
                  <a:prstClr val="black"/>
                </a:solidFill>
                <a:latin typeface="Cambria" panose="02040503050406030204" pitchFamily="18" charset="0"/>
              </a:rPr>
              <a:t>7</a:t>
            </a:fld>
            <a:endParaRPr lang="en-MY" sz="1500" b="1" dirty="0">
              <a:solidFill>
                <a:prstClr val="black"/>
              </a:solidFill>
              <a:latin typeface="Cambria" panose="02040503050406030204" pitchFamily="18" charset="0"/>
            </a:endParaRPr>
          </a:p>
        </p:txBody>
      </p:sp>
      <p:sp>
        <p:nvSpPr>
          <p:cNvPr id="9" name="Title 6"/>
          <p:cNvSpPr txBox="1"/>
          <p:nvPr/>
        </p:nvSpPr>
        <p:spPr>
          <a:xfrm>
            <a:off x="0" y="-9144"/>
            <a:ext cx="12191999" cy="5870448"/>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MY" sz="5100" dirty="0">
              <a:latin typeface="Cambria" panose="02040503050406030204" pitchFamily="18" charset="0"/>
              <a:ea typeface="Cambria Math" panose="02040503050406030204" pitchFamily="18" charset="0"/>
            </a:endParaRPr>
          </a:p>
          <a:p>
            <a:pPr algn="ctr"/>
            <a:endParaRPr lang="en-MY" sz="5100" dirty="0">
              <a:latin typeface="Cambria" panose="02040503050406030204" pitchFamily="18" charset="0"/>
              <a:ea typeface="Cambria Math" panose="02040503050406030204" pitchFamily="18" charset="0"/>
            </a:endParaRPr>
          </a:p>
        </p:txBody>
      </p:sp>
      <p:sp>
        <p:nvSpPr>
          <p:cNvPr id="5" name="Title 1"/>
          <p:cNvSpPr>
            <a:spLocks noGrp="1"/>
          </p:cNvSpPr>
          <p:nvPr>
            <p:ph type="title"/>
          </p:nvPr>
        </p:nvSpPr>
        <p:spPr>
          <a:xfrm>
            <a:off x="838200" y="254000"/>
            <a:ext cx="10515600" cy="1325563"/>
          </a:xfrm>
        </p:spPr>
        <p:txBody>
          <a:bodyPr>
            <a:noAutofit/>
          </a:bodyPr>
          <a:lstStyle/>
          <a:p>
            <a:pPr eaLnBrk="1" hangingPunct="1"/>
            <a:r>
              <a:rPr lang="en-MY" altLang="en-US" sz="3200" b="1" dirty="0" err="1">
                <a:latin typeface="Cambria" panose="02040503050406030204" pitchFamily="18" charset="0"/>
                <a:cs typeface="Arial" panose="020B0604020202020204" pitchFamily="34" charset="0"/>
              </a:rPr>
              <a:t>Maksud</a:t>
            </a:r>
            <a:r>
              <a:rPr lang="en-MY" altLang="en-US" sz="3200" b="1" dirty="0">
                <a:latin typeface="Cambria" panose="02040503050406030204" pitchFamily="18" charset="0"/>
                <a:cs typeface="Arial" panose="020B0604020202020204" pitchFamily="34" charset="0"/>
              </a:rPr>
              <a:t> </a:t>
            </a:r>
            <a:r>
              <a:rPr lang="en-MY" altLang="en-US" sz="3200" b="1" dirty="0" err="1">
                <a:latin typeface="Cambria" panose="02040503050406030204" pitchFamily="18" charset="0"/>
                <a:cs typeface="Arial" panose="020B0604020202020204" pitchFamily="34" charset="0"/>
              </a:rPr>
              <a:t>Susun</a:t>
            </a:r>
            <a:endParaRPr lang="en-MY" altLang="en-US" sz="3200" dirty="0">
              <a:solidFill>
                <a:schemeClr val="tx1"/>
              </a:solidFill>
              <a:latin typeface="Cambria" panose="02040503050406030204" pitchFamily="18" charset="0"/>
              <a:cs typeface="Arial" panose="020B0604020202020204" pitchFamily="34" charset="0"/>
            </a:endParaRPr>
          </a:p>
        </p:txBody>
      </p:sp>
      <p:sp>
        <p:nvSpPr>
          <p:cNvPr id="7" name="Rounded Rectangle 6"/>
          <p:cNvSpPr/>
          <p:nvPr/>
        </p:nvSpPr>
        <p:spPr>
          <a:xfrm>
            <a:off x="145136" y="106418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33450" y="1333500"/>
            <a:ext cx="10560050" cy="1198880"/>
          </a:xfrm>
          <a:prstGeom prst="rect">
            <a:avLst/>
          </a:prstGeom>
        </p:spPr>
        <p:txBody>
          <a:bodyPr wrap="square">
            <a:spAutoFit/>
          </a:bodyPr>
          <a:lstStyle/>
          <a:p>
            <a:r>
              <a:rPr lang="en-MY" sz="2400" dirty="0" err="1">
                <a:solidFill>
                  <a:srgbClr val="000000"/>
                </a:solidFill>
                <a:latin typeface="Arial" panose="020B0604020202020204" pitchFamily="34" charset="0"/>
              </a:rPr>
              <a:t>Menyusun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barang-barang</a:t>
            </a:r>
            <a:r>
              <a:rPr lang="en-MY" sz="2400" dirty="0">
                <a:solidFill>
                  <a:srgbClr val="000000"/>
                </a:solidFill>
                <a:latin typeface="Arial" panose="020B0604020202020204" pitchFamily="34" charset="0"/>
              </a:rPr>
              <a:t> yang </a:t>
            </a:r>
            <a:r>
              <a:rPr lang="en-MY" sz="2400" dirty="0" err="1">
                <a:solidFill>
                  <a:srgbClr val="000000"/>
                </a:solidFill>
                <a:latin typeface="Arial" panose="020B0604020202020204" pitchFamily="34" charset="0"/>
              </a:rPr>
              <a:t>diperlukan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secara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teratur</a:t>
            </a:r>
            <a:r>
              <a:rPr lang="en-MY" sz="2400" dirty="0">
                <a:solidFill>
                  <a:srgbClr val="000000"/>
                </a:solidFill>
                <a:latin typeface="Arial" panose="020B0604020202020204" pitchFamily="34" charset="0"/>
              </a:rPr>
              <a:t> dan </a:t>
            </a:r>
            <a:r>
              <a:rPr lang="en-MY" sz="2400" dirty="0" err="1">
                <a:solidFill>
                  <a:srgbClr val="000000"/>
                </a:solidFill>
                <a:latin typeface="Arial" panose="020B0604020202020204" pitchFamily="34" charset="0"/>
              </a:rPr>
              <a:t>sistematik</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supaya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ianya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mudah</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diambil</a:t>
            </a:r>
            <a:r>
              <a:rPr lang="en-MY" sz="2400" dirty="0">
                <a:solidFill>
                  <a:srgbClr val="000000"/>
                </a:solidFill>
                <a:latin typeface="Arial" panose="020B0604020202020204" pitchFamily="34" charset="0"/>
              </a:rPr>
              <a:t> dan </a:t>
            </a:r>
            <a:r>
              <a:rPr lang="en-MY" sz="2400" dirty="0" err="1">
                <a:solidFill>
                  <a:srgbClr val="000000"/>
                </a:solidFill>
                <a:latin typeface="Arial" panose="020B0604020202020204" pitchFamily="34" charset="0"/>
              </a:rPr>
              <a:t>dikembalikan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ke</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tempat</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asal</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setelah</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digunakan</a:t>
            </a:r>
            <a:r>
              <a:rPr lang="en-MY" sz="2400" dirty="0">
                <a:solidFill>
                  <a:srgbClr val="000000"/>
                </a:solidFill>
                <a:latin typeface="Arial" panose="020B0604020202020204" pitchFamily="34" charset="0"/>
              </a:rPr>
              <a:t>.</a:t>
            </a:r>
            <a:endParaRPr lang="en-MY" sz="2400" dirty="0"/>
          </a:p>
        </p:txBody>
      </p:sp>
      <p:pic>
        <p:nvPicPr>
          <p:cNvPr id="4" name="Content Placeholder 3" descr="susun 1"/>
          <p:cNvPicPr>
            <a:picLocks noGrp="1" noChangeAspect="1"/>
          </p:cNvPicPr>
          <p:nvPr>
            <p:ph idx="1"/>
          </p:nvPr>
        </p:nvPicPr>
        <p:blipFill>
          <a:blip r:embed="rId6"/>
          <a:stretch>
            <a:fillRect/>
          </a:stretch>
        </p:blipFill>
        <p:spPr>
          <a:xfrm>
            <a:off x="3810000" y="3353886"/>
            <a:ext cx="4572000" cy="2571750"/>
          </a:xfrm>
          <a:prstGeom prst="rect">
            <a:avLst/>
          </a:prstGeom>
        </p:spPr>
      </p:pic>
      <p:sp>
        <p:nvSpPr>
          <p:cNvPr id="3" name="Text Box 2"/>
          <p:cNvSpPr txBox="1"/>
          <p:nvPr/>
        </p:nvSpPr>
        <p:spPr>
          <a:xfrm>
            <a:off x="694690" y="2552065"/>
            <a:ext cx="3107690" cy="3507740"/>
          </a:xfrm>
          <a:prstGeom prst="rect">
            <a:avLst/>
          </a:prstGeom>
          <a:noFill/>
        </p:spPr>
        <p:txBody>
          <a:bodyPr wrap="square" rtlCol="0">
            <a:spAutoFit/>
          </a:bodyPr>
          <a:lstStyle/>
          <a:p>
            <a:r>
              <a:rPr lang="en-US" sz="2400" b="1" dirty="0"/>
              <a:t>KUANTITATIF</a:t>
            </a:r>
          </a:p>
          <a:p>
            <a:pPr marL="285750" indent="-285750">
              <a:buFont typeface="Arial" panose="020B0604020202020204" pitchFamily="34" charset="0"/>
              <a:buChar char="•"/>
            </a:pPr>
            <a:r>
              <a:rPr lang="en-US" sz="2000" dirty="0" err="1"/>
              <a:t>Kawalan</a:t>
            </a:r>
            <a:r>
              <a:rPr lang="en-US" sz="2000" dirty="0"/>
              <a:t> </a:t>
            </a:r>
            <a:r>
              <a:rPr lang="en-US" sz="2000" dirty="0" err="1"/>
              <a:t>stok</a:t>
            </a:r>
            <a:r>
              <a:rPr lang="en-US" sz="2000" dirty="0"/>
              <a:t> &amp; </a:t>
            </a:r>
            <a:r>
              <a:rPr lang="en-US" sz="2000" dirty="0" err="1"/>
              <a:t>produk</a:t>
            </a:r>
            <a:r>
              <a:rPr lang="en-US" sz="2000" dirty="0"/>
              <a:t> yang </a:t>
            </a:r>
            <a:r>
              <a:rPr lang="en-US" sz="2000" dirty="0" err="1"/>
              <a:t>cekap</a:t>
            </a:r>
            <a:endParaRPr lang="en-US" sz="2000" dirty="0"/>
          </a:p>
          <a:p>
            <a:pPr marL="285750" indent="-285750">
              <a:buFont typeface="Arial" panose="020B0604020202020204" pitchFamily="34" charset="0"/>
              <a:buChar char="•"/>
            </a:pPr>
            <a:r>
              <a:rPr lang="en-US" sz="2000" dirty="0"/>
              <a:t>Masa </a:t>
            </a:r>
            <a:r>
              <a:rPr lang="en-US" sz="2000" dirty="0" err="1"/>
              <a:t>pencarian</a:t>
            </a:r>
            <a:r>
              <a:rPr lang="en-US" sz="2000" dirty="0"/>
              <a:t> yang </a:t>
            </a:r>
            <a:r>
              <a:rPr lang="en-US" sz="2000" dirty="0" err="1"/>
              <a:t>pantas</a:t>
            </a:r>
            <a:endParaRPr lang="en-US" sz="2000" dirty="0"/>
          </a:p>
          <a:p>
            <a:pPr marL="285750" indent="-285750">
              <a:buFont typeface="Arial" panose="020B0604020202020204" pitchFamily="34" charset="0"/>
              <a:buChar char="•"/>
            </a:pPr>
            <a:r>
              <a:rPr lang="en-US" sz="2000" dirty="0"/>
              <a:t>Proses </a:t>
            </a:r>
            <a:r>
              <a:rPr lang="en-US" sz="2000" dirty="0" err="1"/>
              <a:t>kerja</a:t>
            </a:r>
            <a:r>
              <a:rPr lang="en-US" sz="2000" dirty="0"/>
              <a:t> </a:t>
            </a:r>
            <a:r>
              <a:rPr lang="en-US" sz="2000" dirty="0" err="1"/>
              <a:t>lebih</a:t>
            </a:r>
            <a:r>
              <a:rPr lang="en-US" sz="2000" dirty="0"/>
              <a:t> </a:t>
            </a:r>
            <a:r>
              <a:rPr lang="en-US" sz="2000" dirty="0" err="1"/>
              <a:t>pantas</a:t>
            </a:r>
            <a:endParaRPr lang="en-US" sz="2000" dirty="0"/>
          </a:p>
          <a:p>
            <a:pPr marL="285750" indent="-285750">
              <a:buFont typeface="Arial" panose="020B0604020202020204" pitchFamily="34" charset="0"/>
              <a:buChar char="•"/>
            </a:pPr>
            <a:r>
              <a:rPr lang="en-US" sz="2000" dirty="0" err="1"/>
              <a:t>Mengelak</a:t>
            </a:r>
            <a:r>
              <a:rPr lang="en-US" sz="2000" dirty="0"/>
              <a:t> </a:t>
            </a:r>
            <a:r>
              <a:rPr lang="en-US" sz="2000" dirty="0" err="1"/>
              <a:t>kesilapan</a:t>
            </a:r>
            <a:r>
              <a:rPr lang="en-US" sz="2000" dirty="0"/>
              <a:t> &amp; </a:t>
            </a:r>
            <a:r>
              <a:rPr lang="en-US" sz="2000" dirty="0" err="1"/>
              <a:t>kesalahan</a:t>
            </a:r>
            <a:endParaRPr lang="en-US" sz="2000" dirty="0"/>
          </a:p>
          <a:p>
            <a:pPr marL="285750" indent="-285750">
              <a:buFont typeface="Arial" panose="020B0604020202020204" pitchFamily="34" charset="0"/>
              <a:buChar char="•"/>
            </a:pPr>
            <a:r>
              <a:rPr lang="en-US" sz="2000" dirty="0"/>
              <a:t>Kadar </a:t>
            </a:r>
            <a:r>
              <a:rPr lang="en-US" sz="2000" dirty="0" err="1"/>
              <a:t>kehilangan</a:t>
            </a:r>
            <a:r>
              <a:rPr lang="en-US" sz="2000" dirty="0"/>
              <a:t> </a:t>
            </a:r>
            <a:r>
              <a:rPr lang="en-US" sz="2000" dirty="0" err="1"/>
              <a:t>peralatan</a:t>
            </a:r>
            <a:r>
              <a:rPr lang="en-US" sz="2000" dirty="0"/>
              <a:t> </a:t>
            </a:r>
            <a:r>
              <a:rPr lang="en-US" sz="2000" dirty="0" err="1"/>
              <a:t>rendah</a:t>
            </a:r>
            <a:endParaRPr lang="en-US" dirty="0"/>
          </a:p>
          <a:p>
            <a:pPr marL="285750" indent="-285750">
              <a:buFont typeface="Arial" panose="020B0604020202020204" pitchFamily="34" charset="0"/>
              <a:buChar char="•"/>
            </a:pPr>
            <a:endParaRPr lang="en-US" dirty="0"/>
          </a:p>
        </p:txBody>
      </p:sp>
      <p:sp>
        <p:nvSpPr>
          <p:cNvPr id="2" name="Text Box 1"/>
          <p:cNvSpPr txBox="1"/>
          <p:nvPr/>
        </p:nvSpPr>
        <p:spPr>
          <a:xfrm>
            <a:off x="8786231" y="2482369"/>
            <a:ext cx="2764790" cy="3231654"/>
          </a:xfrm>
          <a:prstGeom prst="rect">
            <a:avLst/>
          </a:prstGeom>
          <a:noFill/>
        </p:spPr>
        <p:txBody>
          <a:bodyPr wrap="square" rtlCol="0">
            <a:spAutoFit/>
          </a:bodyPr>
          <a:lstStyle/>
          <a:p>
            <a:r>
              <a:rPr lang="en-US" sz="2400" b="1" dirty="0"/>
              <a:t>KUALITATIF</a:t>
            </a:r>
          </a:p>
          <a:p>
            <a:pPr marL="342900" indent="-342900">
              <a:buFont typeface="Arial" panose="020B0604020202020204" pitchFamily="34" charset="0"/>
              <a:buChar char="•"/>
            </a:pPr>
            <a:r>
              <a:rPr lang="en-US" sz="2000" dirty="0" err="1"/>
              <a:t>Suasana</a:t>
            </a:r>
            <a:r>
              <a:rPr lang="en-US" sz="2000" dirty="0"/>
              <a:t> </a:t>
            </a:r>
            <a:r>
              <a:rPr lang="en-US" sz="2000" dirty="0" err="1"/>
              <a:t>kerja</a:t>
            </a:r>
            <a:r>
              <a:rPr lang="en-US" sz="2000" dirty="0"/>
              <a:t> </a:t>
            </a:r>
            <a:r>
              <a:rPr lang="en-US" sz="2000" dirty="0" err="1"/>
              <a:t>lebih</a:t>
            </a:r>
            <a:r>
              <a:rPr lang="en-US" sz="2000" dirty="0"/>
              <a:t> </a:t>
            </a:r>
            <a:r>
              <a:rPr lang="en-US" sz="2000" dirty="0" err="1"/>
              <a:t>selesa</a:t>
            </a:r>
            <a:endParaRPr lang="en-US" sz="2000" dirty="0"/>
          </a:p>
          <a:p>
            <a:pPr marL="342900" indent="-342900">
              <a:buFont typeface="Arial" panose="020B0604020202020204" pitchFamily="34" charset="0"/>
              <a:buChar char="•"/>
            </a:pPr>
            <a:r>
              <a:rPr lang="en-US" sz="2000" dirty="0" err="1"/>
              <a:t>Mendidik</a:t>
            </a:r>
            <a:r>
              <a:rPr lang="en-US" sz="2000" dirty="0"/>
              <a:t> </a:t>
            </a:r>
            <a:r>
              <a:rPr lang="en-US" sz="2000" dirty="0" err="1"/>
              <a:t>disiplin</a:t>
            </a:r>
            <a:r>
              <a:rPr lang="en-US" sz="2000" dirty="0"/>
              <a:t> </a:t>
            </a:r>
            <a:r>
              <a:rPr lang="en-US" sz="2000" dirty="0" err="1"/>
              <a:t>pekerja</a:t>
            </a:r>
            <a:r>
              <a:rPr lang="en-US" sz="2000" dirty="0"/>
              <a:t> </a:t>
            </a:r>
            <a:r>
              <a:rPr lang="en-US" sz="2000" dirty="0" err="1"/>
              <a:t>positif</a:t>
            </a:r>
            <a:endParaRPr lang="en-US" sz="2000" dirty="0"/>
          </a:p>
          <a:p>
            <a:pPr marL="342900" indent="-342900">
              <a:buFont typeface="Arial" panose="020B0604020202020204" pitchFamily="34" charset="0"/>
              <a:buChar char="•"/>
            </a:pPr>
            <a:r>
              <a:rPr lang="en-US" sz="2000" dirty="0" err="1"/>
              <a:t>Pekerja</a:t>
            </a:r>
            <a:r>
              <a:rPr lang="en-US" sz="2000" dirty="0"/>
              <a:t> </a:t>
            </a:r>
            <a:r>
              <a:rPr lang="en-US" sz="2000" dirty="0" err="1"/>
              <a:t>terus</a:t>
            </a:r>
            <a:r>
              <a:rPr lang="en-US" sz="2000" dirty="0"/>
              <a:t> </a:t>
            </a:r>
            <a:r>
              <a:rPr lang="en-US" sz="2000" dirty="0" err="1"/>
              <a:t>menjana</a:t>
            </a:r>
            <a:r>
              <a:rPr lang="en-US" sz="2000" dirty="0"/>
              <a:t> idea </a:t>
            </a:r>
            <a:r>
              <a:rPr lang="en-US" sz="2000" dirty="0" err="1"/>
              <a:t>kreatif</a:t>
            </a:r>
            <a:endParaRPr lang="en-US" sz="2000" dirty="0"/>
          </a:p>
          <a:p>
            <a:pPr marL="342900" indent="-342900">
              <a:buFont typeface="Arial" panose="020B0604020202020204" pitchFamily="34" charset="0"/>
              <a:buChar char="•"/>
            </a:pPr>
            <a:r>
              <a:rPr lang="en-US" sz="2000" dirty="0"/>
              <a:t>Moral </a:t>
            </a:r>
            <a:r>
              <a:rPr lang="en-US" sz="2000" dirty="0" err="1"/>
              <a:t>pekerja</a:t>
            </a:r>
            <a:r>
              <a:rPr lang="en-US" sz="2000" dirty="0"/>
              <a:t> </a:t>
            </a:r>
            <a:r>
              <a:rPr lang="en-US" sz="2000" dirty="0" err="1"/>
              <a:t>tinggi</a:t>
            </a:r>
            <a:endParaRPr lang="en-US" sz="2000" dirty="0"/>
          </a:p>
          <a:p>
            <a:pPr marL="342900" indent="-342900">
              <a:buFont typeface="Arial" panose="020B0604020202020204" pitchFamily="34" charset="0"/>
              <a:buChar char="•"/>
            </a:pPr>
            <a:r>
              <a:rPr lang="en-US" sz="2000" dirty="0" err="1"/>
              <a:t>Selamat</a:t>
            </a:r>
            <a:r>
              <a:rPr lang="en-US" sz="2000" dirty="0"/>
              <a:t> di </a:t>
            </a:r>
            <a:r>
              <a:rPr lang="en-US" sz="2000" dirty="0" err="1"/>
              <a:t>tempat</a:t>
            </a:r>
            <a:r>
              <a:rPr lang="en-US" sz="2000" dirty="0"/>
              <a:t> </a:t>
            </a:r>
            <a:r>
              <a:rPr lang="en-US" sz="2000" dirty="0" err="1"/>
              <a:t>kerja</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4" presetClass="entr" presetSubtype="5"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nodePh="1">
                                  <p:stCondLst>
                                    <p:cond delay="0"/>
                                  </p:stCondLst>
                                  <p:endCondLst>
                                    <p:cond evt="begin" delay="0">
                                      <p:tn val="18"/>
                                    </p:cond>
                                  </p:end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608055-5C8D-4643-B2E7-00EFDB34B10E}" type="slidenum">
              <a:rPr lang="en-MY" sz="1500" b="1" smtClean="0">
                <a:solidFill>
                  <a:prstClr val="black"/>
                </a:solidFill>
                <a:latin typeface="Cambria" panose="02040503050406030204" pitchFamily="18" charset="0"/>
              </a:rPr>
              <a:t>8</a:t>
            </a:fld>
            <a:endParaRPr lang="en-MY" sz="1500" b="1" dirty="0">
              <a:solidFill>
                <a:prstClr val="black"/>
              </a:solidFill>
              <a:latin typeface="Cambria" panose="02040503050406030204" pitchFamily="18" charset="0"/>
            </a:endParaRPr>
          </a:p>
        </p:txBody>
      </p:sp>
      <p:sp>
        <p:nvSpPr>
          <p:cNvPr id="9" name="Title 6"/>
          <p:cNvSpPr txBox="1"/>
          <p:nvPr/>
        </p:nvSpPr>
        <p:spPr>
          <a:xfrm>
            <a:off x="-1905" y="40386"/>
            <a:ext cx="12191999" cy="5870448"/>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MY" sz="5100" dirty="0">
              <a:latin typeface="Cambria" panose="02040503050406030204" pitchFamily="18" charset="0"/>
              <a:ea typeface="Cambria Math" panose="02040503050406030204" pitchFamily="18" charset="0"/>
            </a:endParaRPr>
          </a:p>
          <a:p>
            <a:pPr algn="ctr"/>
            <a:endParaRPr lang="en-MY" sz="5100" dirty="0">
              <a:latin typeface="Cambria" panose="02040503050406030204" pitchFamily="18" charset="0"/>
              <a:ea typeface="Cambria Math" panose="02040503050406030204" pitchFamily="18" charset="0"/>
            </a:endParaRPr>
          </a:p>
        </p:txBody>
      </p:sp>
      <p:sp>
        <p:nvSpPr>
          <p:cNvPr id="5" name="Title 1"/>
          <p:cNvSpPr>
            <a:spLocks noGrp="1"/>
          </p:cNvSpPr>
          <p:nvPr>
            <p:ph type="title"/>
          </p:nvPr>
        </p:nvSpPr>
        <p:spPr>
          <a:xfrm>
            <a:off x="836295" y="142875"/>
            <a:ext cx="10515600" cy="1325563"/>
          </a:xfrm>
        </p:spPr>
        <p:txBody>
          <a:bodyPr>
            <a:noAutofit/>
          </a:bodyPr>
          <a:lstStyle/>
          <a:p>
            <a:pPr eaLnBrk="1" hangingPunct="1"/>
            <a:r>
              <a:rPr lang="en-MY" altLang="en-US" sz="3200" b="1" dirty="0" err="1">
                <a:latin typeface="Cambria" panose="02040503050406030204" pitchFamily="18" charset="0"/>
                <a:cs typeface="Arial" panose="020B0604020202020204" pitchFamily="34" charset="0"/>
              </a:rPr>
              <a:t>Maksud</a:t>
            </a:r>
            <a:r>
              <a:rPr lang="en-MY" altLang="en-US" sz="3200" b="1" dirty="0">
                <a:latin typeface="Cambria" panose="02040503050406030204" pitchFamily="18" charset="0"/>
                <a:cs typeface="Arial" panose="020B0604020202020204" pitchFamily="34" charset="0"/>
              </a:rPr>
              <a:t> </a:t>
            </a:r>
            <a:r>
              <a:rPr lang="en-MY" altLang="en-US" sz="3200" b="1" dirty="0" err="1">
                <a:latin typeface="Cambria" panose="02040503050406030204" pitchFamily="18" charset="0"/>
                <a:cs typeface="Arial" panose="020B0604020202020204" pitchFamily="34" charset="0"/>
              </a:rPr>
              <a:t>Sapu</a:t>
            </a:r>
            <a:r>
              <a:rPr lang="en-MY" altLang="en-US" sz="2000" b="1" dirty="0">
                <a:latin typeface="Cambria" panose="02040503050406030204" pitchFamily="18" charset="0"/>
                <a:cs typeface="Arial" panose="020B0604020202020204" pitchFamily="34" charset="0"/>
              </a:rPr>
              <a:t> </a:t>
            </a:r>
            <a:endParaRPr lang="en-MY" altLang="en-US" sz="2000" dirty="0">
              <a:solidFill>
                <a:schemeClr val="tx1"/>
              </a:solidFill>
              <a:latin typeface="Cambria" panose="02040503050406030204" pitchFamily="18" charset="0"/>
              <a:cs typeface="Arial" panose="020B0604020202020204" pitchFamily="34" charset="0"/>
            </a:endParaRPr>
          </a:p>
        </p:txBody>
      </p:sp>
      <p:sp>
        <p:nvSpPr>
          <p:cNvPr id="7" name="Rounded Rectangle 6"/>
          <p:cNvSpPr/>
          <p:nvPr/>
        </p:nvSpPr>
        <p:spPr>
          <a:xfrm>
            <a:off x="145136" y="106418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94690" y="1333500"/>
            <a:ext cx="10799445" cy="1198880"/>
          </a:xfrm>
          <a:prstGeom prst="rect">
            <a:avLst/>
          </a:prstGeom>
        </p:spPr>
        <p:txBody>
          <a:bodyPr wrap="square">
            <a:spAutoFit/>
          </a:bodyPr>
          <a:lstStyle/>
          <a:p>
            <a:r>
              <a:rPr lang="en-MY" sz="2400" dirty="0" err="1">
                <a:solidFill>
                  <a:srgbClr val="000000"/>
                </a:solidFill>
                <a:latin typeface="Arial" panose="020B0604020202020204" pitchFamily="34" charset="0"/>
              </a:rPr>
              <a:t>Membersih</a:t>
            </a:r>
            <a:r>
              <a:rPr lang="en-MY" sz="2400" dirty="0">
                <a:solidFill>
                  <a:srgbClr val="000000"/>
                </a:solidFill>
                <a:latin typeface="Arial" panose="020B0604020202020204" pitchFamily="34" charset="0"/>
              </a:rPr>
              <a:t> dan </a:t>
            </a:r>
            <a:r>
              <a:rPr lang="en-MY" sz="2400" dirty="0" err="1">
                <a:solidFill>
                  <a:srgbClr val="000000"/>
                </a:solidFill>
                <a:latin typeface="Arial" panose="020B0604020202020204" pitchFamily="34" charset="0"/>
              </a:rPr>
              <a:t>memeriksa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tempat</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kerja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secara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berkala</a:t>
            </a:r>
            <a:r>
              <a:rPr lang="en-MY" sz="2400" dirty="0">
                <a:solidFill>
                  <a:srgbClr val="000000"/>
                </a:solidFill>
                <a:latin typeface="Arial" panose="020B0604020202020204" pitchFamily="34" charset="0"/>
              </a:rPr>
              <a:t> dan </a:t>
            </a:r>
            <a:r>
              <a:rPr lang="en-MY" sz="2400" dirty="0" err="1">
                <a:solidFill>
                  <a:srgbClr val="000000"/>
                </a:solidFill>
                <a:latin typeface="Arial" panose="020B0604020202020204" pitchFamily="34" charset="0"/>
              </a:rPr>
              <a:t>menyeluruhsupaya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tiada</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habuk</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atau</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kekotoran</a:t>
            </a:r>
            <a:r>
              <a:rPr lang="en-MY" sz="2400" dirty="0">
                <a:solidFill>
                  <a:srgbClr val="000000"/>
                </a:solidFill>
                <a:latin typeface="Arial" panose="020B0604020202020204" pitchFamily="34" charset="0"/>
              </a:rPr>
              <a:t> di </a:t>
            </a:r>
            <a:r>
              <a:rPr lang="en-MY" sz="2400" dirty="0" err="1">
                <a:solidFill>
                  <a:srgbClr val="000000"/>
                </a:solidFill>
                <a:latin typeface="Arial" panose="020B0604020202020204" pitchFamily="34" charset="0"/>
              </a:rPr>
              <a:t>atas</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lantai</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mesin</a:t>
            </a:r>
            <a:r>
              <a:rPr lang="en-MY" sz="2400" dirty="0">
                <a:solidFill>
                  <a:srgbClr val="000000"/>
                </a:solidFill>
                <a:latin typeface="Arial" panose="020B0604020202020204" pitchFamily="34" charset="0"/>
              </a:rPr>
              <a:t> dan </a:t>
            </a:r>
            <a:r>
              <a:rPr lang="en-MY" sz="2400" dirty="0" err="1">
                <a:solidFill>
                  <a:srgbClr val="000000"/>
                </a:solidFill>
                <a:latin typeface="Arial" panose="020B0604020202020204" pitchFamily="34" charset="0"/>
              </a:rPr>
              <a:t>peralatan</a:t>
            </a:r>
            <a:r>
              <a:rPr lang="en-MY" sz="2400" dirty="0">
                <a:solidFill>
                  <a:srgbClr val="000000"/>
                </a:solidFill>
                <a:latin typeface="Arial" panose="020B0604020202020204" pitchFamily="34" charset="0"/>
              </a:rPr>
              <a:t>.</a:t>
            </a:r>
            <a:endParaRPr lang="en-MY" sz="2400" dirty="0"/>
          </a:p>
        </p:txBody>
      </p:sp>
      <p:pic>
        <p:nvPicPr>
          <p:cNvPr id="2" name="Content Placeholder 1" descr="menyapu"/>
          <p:cNvPicPr>
            <a:picLocks noGrp="1" noChangeAspect="1"/>
          </p:cNvPicPr>
          <p:nvPr>
            <p:ph idx="1"/>
          </p:nvPr>
        </p:nvPicPr>
        <p:blipFill>
          <a:blip r:embed="rId6"/>
          <a:stretch>
            <a:fillRect/>
          </a:stretch>
        </p:blipFill>
        <p:spPr>
          <a:xfrm>
            <a:off x="3949420" y="3210561"/>
            <a:ext cx="4527829" cy="2544640"/>
          </a:xfrm>
          <a:prstGeom prst="rect">
            <a:avLst/>
          </a:prstGeom>
        </p:spPr>
      </p:pic>
      <p:sp>
        <p:nvSpPr>
          <p:cNvPr id="3" name="Text Box 2"/>
          <p:cNvSpPr txBox="1"/>
          <p:nvPr/>
        </p:nvSpPr>
        <p:spPr>
          <a:xfrm>
            <a:off x="145136" y="2621169"/>
            <a:ext cx="3657244" cy="3200876"/>
          </a:xfrm>
          <a:prstGeom prst="rect">
            <a:avLst/>
          </a:prstGeom>
          <a:noFill/>
        </p:spPr>
        <p:txBody>
          <a:bodyPr wrap="square" rtlCol="0">
            <a:spAutoFit/>
          </a:bodyPr>
          <a:lstStyle/>
          <a:p>
            <a:r>
              <a:rPr lang="en-US" sz="2400" b="1" dirty="0"/>
              <a:t>KUANTITATIF</a:t>
            </a:r>
          </a:p>
          <a:p>
            <a:pPr marL="285750" indent="-285750">
              <a:buFont typeface="Arial" panose="020B0604020202020204" pitchFamily="34" charset="0"/>
              <a:buChar char="•"/>
            </a:pPr>
            <a:r>
              <a:rPr lang="en-US" sz="2000" dirty="0" err="1"/>
              <a:t>Sistem</a:t>
            </a:r>
            <a:r>
              <a:rPr lang="en-US" sz="2000" dirty="0"/>
              <a:t> </a:t>
            </a:r>
            <a:r>
              <a:rPr lang="en-US" sz="2000" dirty="0" err="1"/>
              <a:t>kawalan</a:t>
            </a:r>
            <a:r>
              <a:rPr lang="en-US" sz="2000" dirty="0"/>
              <a:t> </a:t>
            </a:r>
            <a:r>
              <a:rPr lang="en-US" sz="2000" dirty="0" err="1"/>
              <a:t>stok</a:t>
            </a:r>
            <a:r>
              <a:rPr lang="en-US" sz="2000" dirty="0"/>
              <a:t> &amp; </a:t>
            </a:r>
            <a:r>
              <a:rPr lang="en-US" sz="2000" dirty="0" err="1"/>
              <a:t>produk</a:t>
            </a:r>
            <a:r>
              <a:rPr lang="en-US" sz="2000" dirty="0"/>
              <a:t> </a:t>
            </a:r>
            <a:r>
              <a:rPr lang="en-US" sz="2000" dirty="0" err="1"/>
              <a:t>lebih</a:t>
            </a:r>
            <a:r>
              <a:rPr lang="en-US" sz="2000" dirty="0"/>
              <a:t> </a:t>
            </a:r>
            <a:r>
              <a:rPr lang="en-US" sz="2000" dirty="0" err="1"/>
              <a:t>murah</a:t>
            </a:r>
            <a:r>
              <a:rPr lang="en-US" sz="2000" dirty="0"/>
              <a:t> dan </a:t>
            </a:r>
            <a:r>
              <a:rPr lang="en-US" sz="2000" dirty="0" err="1"/>
              <a:t>menjimatkan</a:t>
            </a:r>
            <a:endParaRPr lang="en-US" sz="2000" dirty="0"/>
          </a:p>
          <a:p>
            <a:pPr marL="285750" indent="-285750">
              <a:buFont typeface="Arial" panose="020B0604020202020204" pitchFamily="34" charset="0"/>
              <a:buChar char="•"/>
            </a:pPr>
            <a:r>
              <a:rPr lang="en-US" sz="2000" dirty="0"/>
              <a:t>Kos </a:t>
            </a:r>
            <a:r>
              <a:rPr lang="en-US" sz="2000" dirty="0" err="1"/>
              <a:t>kerosakan</a:t>
            </a:r>
            <a:r>
              <a:rPr lang="en-US" sz="2000" dirty="0"/>
              <a:t> </a:t>
            </a:r>
            <a:r>
              <a:rPr lang="en-US" sz="2000" dirty="0" err="1"/>
              <a:t>peralatan</a:t>
            </a:r>
            <a:r>
              <a:rPr lang="en-US" sz="2000" dirty="0"/>
              <a:t> </a:t>
            </a:r>
            <a:r>
              <a:rPr lang="en-US" sz="2000" dirty="0" err="1"/>
              <a:t>rendah</a:t>
            </a:r>
            <a:endParaRPr lang="en-US" sz="2000" dirty="0"/>
          </a:p>
          <a:p>
            <a:pPr marL="285750" indent="-285750">
              <a:buFont typeface="Arial" panose="020B0604020202020204" pitchFamily="34" charset="0"/>
              <a:buChar char="•"/>
            </a:pPr>
            <a:r>
              <a:rPr lang="en-US" sz="2000" dirty="0"/>
              <a:t>Proses </a:t>
            </a:r>
            <a:r>
              <a:rPr lang="en-US" sz="2000" dirty="0" err="1"/>
              <a:t>kerja</a:t>
            </a:r>
            <a:r>
              <a:rPr lang="en-US" sz="2000" dirty="0"/>
              <a:t> </a:t>
            </a:r>
            <a:r>
              <a:rPr lang="en-US" sz="2000" dirty="0" err="1"/>
              <a:t>pantas</a:t>
            </a:r>
            <a:r>
              <a:rPr lang="en-US" sz="2000" dirty="0"/>
              <a:t> dan </a:t>
            </a:r>
            <a:r>
              <a:rPr lang="en-US" sz="2000" dirty="0" err="1"/>
              <a:t>tidak</a:t>
            </a:r>
            <a:r>
              <a:rPr lang="en-US" sz="2000" dirty="0"/>
              <a:t> </a:t>
            </a:r>
            <a:r>
              <a:rPr lang="en-US" sz="2000" dirty="0" err="1"/>
              <a:t>berulang</a:t>
            </a:r>
            <a:r>
              <a:rPr lang="en-US" sz="2000" dirty="0"/>
              <a:t> “right the first time”</a:t>
            </a:r>
          </a:p>
          <a:p>
            <a:pPr marL="285750" indent="-285750">
              <a:buFont typeface="Arial" panose="020B0604020202020204" pitchFamily="34" charset="0"/>
              <a:buChar char="•"/>
            </a:pPr>
            <a:r>
              <a:rPr lang="en-US" sz="2000" dirty="0" err="1"/>
              <a:t>Kualiti</a:t>
            </a:r>
            <a:r>
              <a:rPr lang="en-US" sz="2000" dirty="0"/>
              <a:t> </a:t>
            </a:r>
            <a:r>
              <a:rPr lang="en-US" sz="2000" dirty="0" err="1"/>
              <a:t>produk</a:t>
            </a:r>
            <a:r>
              <a:rPr lang="en-US" sz="2000" dirty="0"/>
              <a:t> </a:t>
            </a:r>
            <a:r>
              <a:rPr lang="en-US" sz="2000" dirty="0" err="1"/>
              <a:t>bertambah</a:t>
            </a:r>
            <a:endParaRPr lang="en-US" sz="2000" dirty="0"/>
          </a:p>
          <a:p>
            <a:pPr marL="285750" indent="-285750">
              <a:buFont typeface="Arial" panose="020B0604020202020204" pitchFamily="34" charset="0"/>
              <a:buChar char="•"/>
            </a:pPr>
            <a:r>
              <a:rPr lang="en-US" sz="2000" dirty="0"/>
              <a:t>Masa </a:t>
            </a:r>
            <a:r>
              <a:rPr lang="en-US" sz="2000" dirty="0" err="1"/>
              <a:t>membersih</a:t>
            </a:r>
            <a:r>
              <a:rPr lang="en-US" sz="2000" dirty="0"/>
              <a:t> </a:t>
            </a:r>
            <a:r>
              <a:rPr lang="en-US" sz="2000" dirty="0" err="1"/>
              <a:t>lebih</a:t>
            </a:r>
            <a:r>
              <a:rPr lang="en-US" sz="2000" dirty="0"/>
              <a:t> </a:t>
            </a:r>
            <a:r>
              <a:rPr lang="en-US" sz="2000" dirty="0" err="1"/>
              <a:t>pantas</a:t>
            </a:r>
            <a:endParaRPr lang="en-US" dirty="0"/>
          </a:p>
          <a:p>
            <a:pPr marL="285750" indent="-285750">
              <a:buFont typeface="Arial" panose="020B0604020202020204" pitchFamily="34" charset="0"/>
              <a:buChar char="•"/>
            </a:pPr>
            <a:endParaRPr lang="en-US" dirty="0"/>
          </a:p>
        </p:txBody>
      </p:sp>
      <p:sp>
        <p:nvSpPr>
          <p:cNvPr id="10" name="Text Box 9"/>
          <p:cNvSpPr txBox="1"/>
          <p:nvPr/>
        </p:nvSpPr>
        <p:spPr>
          <a:xfrm>
            <a:off x="8589010" y="2532380"/>
            <a:ext cx="2764790" cy="2614930"/>
          </a:xfrm>
          <a:prstGeom prst="rect">
            <a:avLst/>
          </a:prstGeom>
          <a:noFill/>
        </p:spPr>
        <p:txBody>
          <a:bodyPr wrap="square" rtlCol="0">
            <a:spAutoFit/>
          </a:bodyPr>
          <a:lstStyle/>
          <a:p>
            <a:r>
              <a:rPr lang="en-US" sz="2400" b="1" dirty="0"/>
              <a:t>KUALITATIF</a:t>
            </a:r>
          </a:p>
          <a:p>
            <a:pPr marL="342900" indent="-342900">
              <a:buFont typeface="Arial" panose="020B0604020202020204" pitchFamily="34" charset="0"/>
              <a:buChar char="•"/>
            </a:pPr>
            <a:r>
              <a:rPr lang="en-US" sz="2000" dirty="0" err="1"/>
              <a:t>Suasana</a:t>
            </a:r>
            <a:r>
              <a:rPr lang="en-US" sz="2000" dirty="0"/>
              <a:t> </a:t>
            </a:r>
            <a:r>
              <a:rPr lang="en-US" sz="2000" dirty="0" err="1"/>
              <a:t>kerja</a:t>
            </a:r>
            <a:r>
              <a:rPr lang="en-US" sz="2000" dirty="0"/>
              <a:t> </a:t>
            </a:r>
            <a:r>
              <a:rPr lang="en-US" sz="2000" dirty="0" err="1"/>
              <a:t>lebih</a:t>
            </a:r>
            <a:r>
              <a:rPr lang="en-US" sz="2000" dirty="0"/>
              <a:t> </a:t>
            </a:r>
            <a:r>
              <a:rPr lang="en-US" sz="2000" dirty="0" err="1"/>
              <a:t>selesa</a:t>
            </a:r>
            <a:r>
              <a:rPr lang="en-US" sz="2000" dirty="0"/>
              <a:t> dan ceria</a:t>
            </a:r>
          </a:p>
          <a:p>
            <a:pPr marL="342900" indent="-342900">
              <a:buFont typeface="Arial" panose="020B0604020202020204" pitchFamily="34" charset="0"/>
              <a:buChar char="•"/>
            </a:pPr>
            <a:r>
              <a:rPr lang="en-US" sz="2000" dirty="0" err="1"/>
              <a:t>Pekerja</a:t>
            </a:r>
            <a:r>
              <a:rPr lang="en-US" sz="2000" dirty="0"/>
              <a:t> </a:t>
            </a:r>
            <a:r>
              <a:rPr lang="en-US" sz="2000" dirty="0" err="1"/>
              <a:t>terus</a:t>
            </a:r>
            <a:r>
              <a:rPr lang="en-US" sz="2000" dirty="0"/>
              <a:t> </a:t>
            </a:r>
            <a:r>
              <a:rPr lang="en-US" sz="2000" dirty="0" err="1"/>
              <a:t>menjana</a:t>
            </a:r>
            <a:r>
              <a:rPr lang="en-US" sz="2000" dirty="0"/>
              <a:t> idea </a:t>
            </a:r>
            <a:r>
              <a:rPr lang="en-US" sz="2000" dirty="0" err="1"/>
              <a:t>kreatif</a:t>
            </a:r>
            <a:endParaRPr lang="en-US" sz="2000" dirty="0"/>
          </a:p>
          <a:p>
            <a:pPr marL="342900" indent="-342900">
              <a:buFont typeface="Arial" panose="020B0604020202020204" pitchFamily="34" charset="0"/>
              <a:buChar char="•"/>
            </a:pPr>
            <a:r>
              <a:rPr lang="en-US" sz="2000" dirty="0"/>
              <a:t>Moral </a:t>
            </a:r>
            <a:r>
              <a:rPr lang="en-US" sz="2000" dirty="0" err="1"/>
              <a:t>pekerja</a:t>
            </a:r>
            <a:r>
              <a:rPr lang="en-US" sz="2000" dirty="0"/>
              <a:t> </a:t>
            </a:r>
            <a:r>
              <a:rPr lang="en-US" sz="2000" dirty="0" err="1"/>
              <a:t>tinggi</a:t>
            </a:r>
            <a:endParaRPr lang="en-US" sz="2000" dirty="0"/>
          </a:p>
          <a:p>
            <a:pPr marL="342900" indent="-342900">
              <a:buFont typeface="Arial" panose="020B0604020202020204" pitchFamily="34" charset="0"/>
              <a:buChar char="•"/>
            </a:pPr>
            <a:r>
              <a:rPr lang="en-US" sz="2000" dirty="0" err="1"/>
              <a:t>Selamat</a:t>
            </a:r>
            <a:r>
              <a:rPr lang="en-US" sz="2000" dirty="0"/>
              <a:t> di </a:t>
            </a:r>
            <a:r>
              <a:rPr lang="en-US" sz="2000" dirty="0" err="1"/>
              <a:t>tempat</a:t>
            </a:r>
            <a:r>
              <a:rPr lang="en-US" sz="2000" dirty="0"/>
              <a:t> </a:t>
            </a:r>
            <a:r>
              <a:rPr lang="en-US" sz="2000" dirty="0" err="1"/>
              <a:t>kerja</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750" fill="hold"/>
                                        <p:tgtEl>
                                          <p:spTgt spid="3"/>
                                        </p:tgtEl>
                                        <p:attrNameLst>
                                          <p:attrName>ppt_x</p:attrName>
                                        </p:attrNameLst>
                                      </p:cBhvr>
                                      <p:tavLst>
                                        <p:tav tm="0">
                                          <p:val>
                                            <p:strVal val="1+#ppt_w/2"/>
                                          </p:val>
                                        </p:tav>
                                        <p:tav tm="100000">
                                          <p:val>
                                            <p:strVal val="#ppt_x"/>
                                          </p:val>
                                        </p:tav>
                                      </p:tavLst>
                                    </p:anim>
                                    <p:anim calcmode="lin" valueType="num">
                                      <p:cBhvr additive="base">
                                        <p:cTn id="8" dur="1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750" fill="hold"/>
                                        <p:tgtEl>
                                          <p:spTgt spid="10"/>
                                        </p:tgtEl>
                                        <p:attrNameLst>
                                          <p:attrName>ppt_x</p:attrName>
                                        </p:attrNameLst>
                                      </p:cBhvr>
                                      <p:tavLst>
                                        <p:tav tm="0">
                                          <p:val>
                                            <p:strVal val="0-#ppt_w/2"/>
                                          </p:val>
                                        </p:tav>
                                        <p:tav tm="100000">
                                          <p:val>
                                            <p:strVal val="#ppt_x"/>
                                          </p:val>
                                        </p:tav>
                                      </p:tavLst>
                                    </p:anim>
                                    <p:anim calcmode="lin" valueType="num">
                                      <p:cBhvr additive="base">
                                        <p:cTn id="12" dur="1750" fill="hold"/>
                                        <p:tgtEl>
                                          <p:spTgt spid="10"/>
                                        </p:tgtEl>
                                        <p:attrNameLst>
                                          <p:attrName>ppt_y</p:attrName>
                                        </p:attrNameLst>
                                      </p:cBhvr>
                                      <p:tavLst>
                                        <p:tav tm="0">
                                          <p:val>
                                            <p:strVal val="#ppt_y"/>
                                          </p:val>
                                        </p:tav>
                                        <p:tav tm="100000">
                                          <p:val>
                                            <p:strVal val="#ppt_y"/>
                                          </p:val>
                                        </p:tav>
                                      </p:tavLst>
                                    </p:anim>
                                  </p:childTnLst>
                                </p:cTn>
                              </p:par>
                              <p:par>
                                <p:cTn id="13" presetID="3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608055-5C8D-4643-B2E7-00EFDB34B10E}" type="slidenum">
              <a:rPr lang="en-MY" sz="1500" b="1" smtClean="0">
                <a:solidFill>
                  <a:prstClr val="black"/>
                </a:solidFill>
                <a:latin typeface="Cambria" panose="02040503050406030204" pitchFamily="18" charset="0"/>
              </a:rPr>
              <a:t>9</a:t>
            </a:fld>
            <a:endParaRPr lang="en-MY" sz="1500" b="1" dirty="0">
              <a:solidFill>
                <a:prstClr val="black"/>
              </a:solidFill>
              <a:latin typeface="Cambria" panose="02040503050406030204" pitchFamily="18" charset="0"/>
            </a:endParaRPr>
          </a:p>
        </p:txBody>
      </p:sp>
      <p:sp>
        <p:nvSpPr>
          <p:cNvPr id="5" name="Title 1"/>
          <p:cNvSpPr>
            <a:spLocks noGrp="1"/>
          </p:cNvSpPr>
          <p:nvPr>
            <p:ph type="title"/>
          </p:nvPr>
        </p:nvSpPr>
        <p:spPr>
          <a:xfrm>
            <a:off x="838200" y="254000"/>
            <a:ext cx="10515600" cy="1325563"/>
          </a:xfrm>
        </p:spPr>
        <p:txBody>
          <a:bodyPr>
            <a:noAutofit/>
          </a:bodyPr>
          <a:lstStyle/>
          <a:p>
            <a:pPr eaLnBrk="1" hangingPunct="1"/>
            <a:r>
              <a:rPr lang="en-MY" altLang="en-US" sz="3200" b="1" dirty="0" err="1">
                <a:latin typeface="Cambria" panose="02040503050406030204" pitchFamily="18" charset="0"/>
                <a:cs typeface="Arial" panose="020B0604020202020204" pitchFamily="34" charset="0"/>
              </a:rPr>
              <a:t>Maksud</a:t>
            </a:r>
            <a:r>
              <a:rPr lang="en-MY" altLang="en-US" sz="3200" b="1" dirty="0">
                <a:latin typeface="Cambria" panose="02040503050406030204" pitchFamily="18" charset="0"/>
                <a:cs typeface="Arial" panose="020B0604020202020204" pitchFamily="34" charset="0"/>
              </a:rPr>
              <a:t> </a:t>
            </a:r>
            <a:r>
              <a:rPr lang="en-MY" altLang="en-US" sz="3200" b="1" dirty="0" err="1">
                <a:latin typeface="Cambria" panose="02040503050406030204" pitchFamily="18" charset="0"/>
                <a:cs typeface="Arial" panose="020B0604020202020204" pitchFamily="34" charset="0"/>
              </a:rPr>
              <a:t>Seragam</a:t>
            </a:r>
            <a:endParaRPr lang="en-MY" altLang="en-US" sz="3200" dirty="0">
              <a:solidFill>
                <a:schemeClr val="tx1"/>
              </a:solidFill>
              <a:latin typeface="Cambria" panose="02040503050406030204" pitchFamily="18" charset="0"/>
              <a:cs typeface="Arial" panose="020B0604020202020204" pitchFamily="34" charset="0"/>
            </a:endParaRPr>
          </a:p>
        </p:txBody>
      </p:sp>
      <p:sp>
        <p:nvSpPr>
          <p:cNvPr id="7" name="Rounded Rectangle 6"/>
          <p:cNvSpPr/>
          <p:nvPr/>
        </p:nvSpPr>
        <p:spPr>
          <a:xfrm>
            <a:off x="145136" y="1064189"/>
            <a:ext cx="11785031" cy="6354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prstClr val="white"/>
              </a:solidFill>
            </a:endParaRPr>
          </a:p>
        </p:txBody>
      </p:sp>
      <p:pic>
        <p:nvPicPr>
          <p:cNvPr id="1026" name="Picture 2" descr="C:\Users\acer\Desktop\SEMESTA\KSSB\Logo-KSS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4881" y="-106521"/>
            <a:ext cx="1822159" cy="128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er\Desktop\SEMESTA\ISO\final-siri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2668" y="-248393"/>
            <a:ext cx="2636802" cy="158208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94690" y="1333500"/>
            <a:ext cx="10798175" cy="829945"/>
          </a:xfrm>
          <a:prstGeom prst="rect">
            <a:avLst/>
          </a:prstGeom>
        </p:spPr>
        <p:txBody>
          <a:bodyPr wrap="square">
            <a:spAutoFit/>
          </a:bodyPr>
          <a:lstStyle/>
          <a:p>
            <a:r>
              <a:rPr lang="en-MY" sz="2400" dirty="0" err="1">
                <a:solidFill>
                  <a:srgbClr val="000000"/>
                </a:solidFill>
                <a:latin typeface="Arial" panose="020B0604020202020204" pitchFamily="34" charset="0"/>
              </a:rPr>
              <a:t>Mengekalkan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tahap</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piawaian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penyusunan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tempat</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kerja</a:t>
            </a:r>
            <a:r>
              <a:rPr lang="en-MY" sz="2400" dirty="0">
                <a:solidFill>
                  <a:srgbClr val="000000"/>
                </a:solidFill>
                <a:latin typeface="Arial" panose="020B0604020202020204" pitchFamily="34" charset="0"/>
              </a:rPr>
              <a:t> yang </a:t>
            </a:r>
            <a:r>
              <a:rPr lang="en-MY" sz="2400" dirty="0" err="1">
                <a:solidFill>
                  <a:srgbClr val="000000"/>
                </a:solidFill>
                <a:latin typeface="Arial" panose="020B0604020202020204" pitchFamily="34" charset="0"/>
              </a:rPr>
              <a:t>tinggi</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dengan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menekankan</a:t>
            </a:r>
            <a:r>
              <a:rPr lang="en-MY" sz="2400" dirty="0">
                <a:solidFill>
                  <a:srgbClr val="000000"/>
                </a:solidFill>
                <a:latin typeface="Arial" panose="020B0604020202020204" pitchFamily="34" charset="0"/>
              </a:rPr>
              <a:t> </a:t>
            </a:r>
            <a:r>
              <a:rPr lang="en-MY" sz="2400" dirty="0" err="1">
                <a:solidFill>
                  <a:srgbClr val="000000"/>
                </a:solidFill>
                <a:latin typeface="Arial" panose="020B0604020202020204" pitchFamily="34" charset="0"/>
              </a:rPr>
              <a:t>kebersihan</a:t>
            </a:r>
            <a:r>
              <a:rPr lang="en-MY" sz="2400" dirty="0">
                <a:solidFill>
                  <a:srgbClr val="000000"/>
                </a:solidFill>
                <a:latin typeface="Arial" panose="020B0604020202020204" pitchFamily="34" charset="0"/>
              </a:rPr>
              <a:t> dan </a:t>
            </a:r>
            <a:r>
              <a:rPr lang="en-MY" sz="2400" dirty="0" err="1">
                <a:solidFill>
                  <a:srgbClr val="000000"/>
                </a:solidFill>
                <a:latin typeface="Arial" panose="020B0604020202020204" pitchFamily="34" charset="0"/>
              </a:rPr>
              <a:t>kekemasan</a:t>
            </a:r>
            <a:r>
              <a:rPr lang="en-MY" sz="2400" dirty="0">
                <a:solidFill>
                  <a:srgbClr val="000000"/>
                </a:solidFill>
                <a:latin typeface="Arial" panose="020B0604020202020204" pitchFamily="34" charset="0"/>
              </a:rPr>
              <a:t> pada </a:t>
            </a:r>
            <a:r>
              <a:rPr lang="en-MY" sz="2400" dirty="0" err="1">
                <a:solidFill>
                  <a:srgbClr val="000000"/>
                </a:solidFill>
                <a:latin typeface="Arial" panose="020B0604020202020204" pitchFamily="34" charset="0"/>
              </a:rPr>
              <a:t>setiap</a:t>
            </a:r>
            <a:r>
              <a:rPr lang="en-MY" sz="2400" dirty="0">
                <a:solidFill>
                  <a:srgbClr val="000000"/>
                </a:solidFill>
                <a:latin typeface="Arial" panose="020B0604020202020204" pitchFamily="34" charset="0"/>
              </a:rPr>
              <a:t> masa.</a:t>
            </a:r>
            <a:endParaRPr lang="en-MY" sz="2400" dirty="0"/>
          </a:p>
        </p:txBody>
      </p:sp>
      <p:pic>
        <p:nvPicPr>
          <p:cNvPr id="2" name="Content Placeholder 1" descr="seragam"/>
          <p:cNvPicPr>
            <a:picLocks noGrp="1" noChangeAspect="1"/>
          </p:cNvPicPr>
          <p:nvPr>
            <p:ph idx="1"/>
          </p:nvPr>
        </p:nvPicPr>
        <p:blipFill>
          <a:blip r:embed="rId6"/>
          <a:stretch>
            <a:fillRect/>
          </a:stretch>
        </p:blipFill>
        <p:spPr>
          <a:xfrm>
            <a:off x="3714750" y="3449955"/>
            <a:ext cx="4762500" cy="2533650"/>
          </a:xfrm>
          <a:prstGeom prst="rect">
            <a:avLst/>
          </a:prstGeom>
        </p:spPr>
      </p:pic>
      <p:sp>
        <p:nvSpPr>
          <p:cNvPr id="3" name="Text Box 2"/>
          <p:cNvSpPr txBox="1"/>
          <p:nvPr/>
        </p:nvSpPr>
        <p:spPr>
          <a:xfrm>
            <a:off x="694690" y="2552065"/>
            <a:ext cx="3107690" cy="3508653"/>
          </a:xfrm>
          <a:prstGeom prst="rect">
            <a:avLst/>
          </a:prstGeom>
          <a:noFill/>
        </p:spPr>
        <p:txBody>
          <a:bodyPr wrap="square" rtlCol="0">
            <a:spAutoFit/>
          </a:bodyPr>
          <a:lstStyle/>
          <a:p>
            <a:r>
              <a:rPr lang="en-US" sz="2400" b="1" dirty="0"/>
              <a:t>KUANTITATIF</a:t>
            </a:r>
          </a:p>
          <a:p>
            <a:pPr marL="285750" indent="-285750">
              <a:buFont typeface="Arial" panose="020B0604020202020204" pitchFamily="34" charset="0"/>
              <a:buChar char="•"/>
            </a:pPr>
            <a:r>
              <a:rPr lang="en-US" sz="2000" dirty="0"/>
              <a:t>Kos </a:t>
            </a:r>
            <a:r>
              <a:rPr lang="en-US" sz="2000" dirty="0" err="1"/>
              <a:t>selenggaraan</a:t>
            </a:r>
            <a:r>
              <a:rPr lang="en-US" sz="2000" dirty="0"/>
              <a:t> </a:t>
            </a:r>
            <a:r>
              <a:rPr lang="en-US" sz="2000" dirty="0" err="1"/>
              <a:t>rendah</a:t>
            </a:r>
            <a:endParaRPr lang="en-US" sz="2000" dirty="0"/>
          </a:p>
          <a:p>
            <a:pPr marL="285750" indent="-285750">
              <a:buFont typeface="Arial" panose="020B0604020202020204" pitchFamily="34" charset="0"/>
              <a:buChar char="•"/>
            </a:pPr>
            <a:r>
              <a:rPr lang="en-US" sz="2000" dirty="0" err="1"/>
              <a:t>Kecekapan</a:t>
            </a:r>
            <a:r>
              <a:rPr lang="en-US" sz="2000" dirty="0"/>
              <a:t> proses </a:t>
            </a:r>
            <a:r>
              <a:rPr lang="en-US" sz="2000" dirty="0" err="1"/>
              <a:t>meningkat</a:t>
            </a:r>
            <a:endParaRPr lang="en-US" sz="2000" dirty="0"/>
          </a:p>
          <a:p>
            <a:pPr marL="285750" indent="-285750">
              <a:buFont typeface="Arial" panose="020B0604020202020204" pitchFamily="34" charset="0"/>
              <a:buChar char="•"/>
            </a:pPr>
            <a:r>
              <a:rPr lang="en-US" sz="2000" dirty="0" err="1"/>
              <a:t>Kuantiti</a:t>
            </a:r>
            <a:r>
              <a:rPr lang="en-US" sz="2000" dirty="0"/>
              <a:t> </a:t>
            </a:r>
            <a:r>
              <a:rPr lang="en-US" sz="2000" dirty="0" err="1"/>
              <a:t>pengeluaran</a:t>
            </a:r>
            <a:r>
              <a:rPr lang="en-US" sz="2000" dirty="0"/>
              <a:t> </a:t>
            </a:r>
            <a:r>
              <a:rPr lang="en-US" sz="2000" dirty="0" err="1"/>
              <a:t>meningkat</a:t>
            </a:r>
            <a:endParaRPr lang="en-US" sz="2000" dirty="0"/>
          </a:p>
          <a:p>
            <a:pPr marL="285750" indent="-285750">
              <a:buFont typeface="Arial" panose="020B0604020202020204" pitchFamily="34" charset="0"/>
              <a:buChar char="•"/>
            </a:pPr>
            <a:r>
              <a:rPr lang="en-US" sz="2000" dirty="0" err="1"/>
              <a:t>Rungutan</a:t>
            </a:r>
            <a:r>
              <a:rPr lang="en-US" sz="2000" dirty="0"/>
              <a:t> </a:t>
            </a:r>
            <a:r>
              <a:rPr lang="en-US" sz="2000" dirty="0" err="1"/>
              <a:t>pelanggan</a:t>
            </a:r>
            <a:r>
              <a:rPr lang="en-US" sz="2000" dirty="0"/>
              <a:t> </a:t>
            </a:r>
            <a:r>
              <a:rPr lang="en-US" sz="2000" dirty="0" err="1"/>
              <a:t>rendah</a:t>
            </a:r>
            <a:endParaRPr lang="en-US" sz="2000" dirty="0"/>
          </a:p>
          <a:p>
            <a:pPr marL="285750" indent="-285750">
              <a:buFont typeface="Arial" panose="020B0604020202020204" pitchFamily="34" charset="0"/>
              <a:buChar char="•"/>
            </a:pPr>
            <a:r>
              <a:rPr lang="en-US" sz="2000" dirty="0" err="1"/>
              <a:t>Produktiviti</a:t>
            </a:r>
            <a:r>
              <a:rPr lang="en-US" sz="2000" dirty="0"/>
              <a:t> </a:t>
            </a:r>
            <a:r>
              <a:rPr lang="en-US" sz="2000" dirty="0" err="1"/>
              <a:t>pekerja</a:t>
            </a:r>
            <a:r>
              <a:rPr lang="en-US" sz="2000" dirty="0"/>
              <a:t> </a:t>
            </a:r>
            <a:r>
              <a:rPr lang="en-US" sz="2000" dirty="0" err="1"/>
              <a:t>meningkat</a:t>
            </a:r>
            <a:endParaRPr lang="en-US" dirty="0"/>
          </a:p>
          <a:p>
            <a:pPr marL="285750" indent="-285750">
              <a:buFont typeface="Arial" panose="020B0604020202020204" pitchFamily="34" charset="0"/>
              <a:buChar char="•"/>
            </a:pPr>
            <a:endParaRPr lang="en-US" dirty="0"/>
          </a:p>
        </p:txBody>
      </p:sp>
      <p:sp>
        <p:nvSpPr>
          <p:cNvPr id="10" name="Text Box 9"/>
          <p:cNvSpPr txBox="1"/>
          <p:nvPr/>
        </p:nvSpPr>
        <p:spPr>
          <a:xfrm>
            <a:off x="8589010" y="2532380"/>
            <a:ext cx="2764790" cy="3538220"/>
          </a:xfrm>
          <a:prstGeom prst="rect">
            <a:avLst/>
          </a:prstGeom>
          <a:noFill/>
        </p:spPr>
        <p:txBody>
          <a:bodyPr wrap="square" rtlCol="0">
            <a:spAutoFit/>
          </a:bodyPr>
          <a:lstStyle/>
          <a:p>
            <a:r>
              <a:rPr lang="en-US" sz="2400" b="1" dirty="0"/>
              <a:t>KUALITATIF</a:t>
            </a:r>
          </a:p>
          <a:p>
            <a:pPr marL="342900" indent="-342900">
              <a:buFont typeface="Arial" panose="020B0604020202020204" pitchFamily="34" charset="0"/>
              <a:buChar char="•"/>
            </a:pPr>
            <a:r>
              <a:rPr lang="en-US" sz="2000" dirty="0" err="1"/>
              <a:t>Mendidik</a:t>
            </a:r>
            <a:r>
              <a:rPr lang="en-US" sz="2000" dirty="0"/>
              <a:t> </a:t>
            </a:r>
            <a:r>
              <a:rPr lang="en-US" sz="2000" dirty="0" err="1"/>
              <a:t>disiplin</a:t>
            </a:r>
            <a:r>
              <a:rPr lang="en-US" sz="2000" dirty="0"/>
              <a:t> </a:t>
            </a:r>
            <a:r>
              <a:rPr lang="en-US" sz="2000" dirty="0" err="1"/>
              <a:t>pekerja</a:t>
            </a:r>
            <a:r>
              <a:rPr lang="en-US" sz="2000" dirty="0"/>
              <a:t> </a:t>
            </a:r>
            <a:r>
              <a:rPr lang="en-US" sz="2000" dirty="0" err="1"/>
              <a:t>positif</a:t>
            </a:r>
            <a:endParaRPr lang="en-US" sz="2000" dirty="0"/>
          </a:p>
          <a:p>
            <a:pPr marL="342900" indent="-342900">
              <a:buFont typeface="Arial" panose="020B0604020202020204" pitchFamily="34" charset="0"/>
              <a:buChar char="•"/>
            </a:pPr>
            <a:r>
              <a:rPr lang="en-US" sz="2000" dirty="0" err="1"/>
              <a:t>Pekerja</a:t>
            </a:r>
            <a:r>
              <a:rPr lang="en-US" sz="2000" dirty="0"/>
              <a:t> </a:t>
            </a:r>
            <a:r>
              <a:rPr lang="en-US" sz="2000" dirty="0" err="1"/>
              <a:t>terus</a:t>
            </a:r>
            <a:r>
              <a:rPr lang="en-US" sz="2000" dirty="0"/>
              <a:t> </a:t>
            </a:r>
            <a:r>
              <a:rPr lang="en-US" sz="2000" dirty="0" err="1"/>
              <a:t>menjana</a:t>
            </a:r>
            <a:r>
              <a:rPr lang="en-US" sz="2000" dirty="0"/>
              <a:t> idea </a:t>
            </a:r>
            <a:r>
              <a:rPr lang="en-US" sz="2000" dirty="0" err="1"/>
              <a:t>kreatif</a:t>
            </a:r>
            <a:endParaRPr lang="en-US" sz="2000" dirty="0"/>
          </a:p>
          <a:p>
            <a:pPr marL="342900" indent="-342900">
              <a:buFont typeface="Arial" panose="020B0604020202020204" pitchFamily="34" charset="0"/>
              <a:buChar char="•"/>
            </a:pPr>
            <a:r>
              <a:rPr lang="en-US" sz="2000" dirty="0"/>
              <a:t>Kemahiran </a:t>
            </a:r>
            <a:r>
              <a:rPr lang="en-US" sz="2000" dirty="0" err="1"/>
              <a:t>pekerja</a:t>
            </a:r>
            <a:r>
              <a:rPr lang="en-US" sz="2000" dirty="0"/>
              <a:t> </a:t>
            </a:r>
            <a:r>
              <a:rPr lang="en-US" sz="2000" dirty="0" err="1"/>
              <a:t>meningkat</a:t>
            </a:r>
            <a:endParaRPr lang="en-US" sz="2000" dirty="0"/>
          </a:p>
          <a:p>
            <a:pPr marL="342900" indent="-342900">
              <a:buFont typeface="Arial" panose="020B0604020202020204" pitchFamily="34" charset="0"/>
              <a:buChar char="•"/>
            </a:pPr>
            <a:r>
              <a:rPr lang="en-US" sz="2000" dirty="0" err="1"/>
              <a:t>Pekerja</a:t>
            </a:r>
            <a:r>
              <a:rPr lang="en-US" sz="2000" dirty="0"/>
              <a:t> </a:t>
            </a:r>
            <a:r>
              <a:rPr lang="en-US" sz="2000" dirty="0" err="1"/>
              <a:t>setia</a:t>
            </a:r>
            <a:r>
              <a:rPr lang="en-US" sz="2000" dirty="0"/>
              <a:t> </a:t>
            </a:r>
            <a:r>
              <a:rPr lang="en-US" sz="2000" dirty="0" err="1"/>
              <a:t>kepada</a:t>
            </a:r>
            <a:r>
              <a:rPr lang="en-US" sz="2000" dirty="0"/>
              <a:t> </a:t>
            </a:r>
            <a:r>
              <a:rPr lang="en-US" sz="2000" dirty="0" err="1"/>
              <a:t>organisasi</a:t>
            </a:r>
            <a:endParaRPr lang="en-US" sz="2000" dirty="0"/>
          </a:p>
          <a:p>
            <a:pPr marL="342900" indent="-342900">
              <a:buFont typeface="Arial" panose="020B0604020202020204" pitchFamily="34" charset="0"/>
              <a:buChar char="•"/>
            </a:pPr>
            <a:r>
              <a:rPr lang="en-US" sz="2000" dirty="0" err="1"/>
              <a:t>Imej</a:t>
            </a:r>
            <a:r>
              <a:rPr lang="en-US" sz="2000" dirty="0"/>
              <a:t> </a:t>
            </a:r>
            <a:r>
              <a:rPr lang="en-US" sz="2000" dirty="0" err="1"/>
              <a:t>organisasi</a:t>
            </a:r>
            <a:r>
              <a:rPr lang="en-US" sz="2000" dirty="0"/>
              <a:t> </a:t>
            </a:r>
            <a:r>
              <a:rPr lang="en-US" sz="2000" dirty="0" err="1"/>
              <a:t>meningkat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 calcmode="lin" valueType="num">
                                      <p:cBhvr additive="base">
                                        <p:cTn id="3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 calcmode="lin" valueType="num">
                                      <p:cBhvr additive="base">
                                        <p:cTn id="3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1" end="1"/>
                                            </p:txEl>
                                          </p:spTgt>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anim calcmode="lin" valueType="num">
                                      <p:cBhvr additive="base">
                                        <p:cTn id="4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2" end="2"/>
                                            </p:txEl>
                                          </p:spTgt>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anim calcmode="lin" valueType="num">
                                      <p:cBhvr additive="base">
                                        <p:cTn id="4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
                                            <p:txEl>
                                              <p:pRg st="3" end="3"/>
                                            </p:txEl>
                                          </p:spTgt>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10">
                                            <p:txEl>
                                              <p:pRg st="4" end="4"/>
                                            </p:txEl>
                                          </p:spTgt>
                                        </p:tgtEl>
                                        <p:attrNameLst>
                                          <p:attrName>style.visibility</p:attrName>
                                        </p:attrNameLst>
                                      </p:cBhvr>
                                      <p:to>
                                        <p:strVal val="visible"/>
                                      </p:to>
                                    </p:set>
                                    <p:anim calcmode="lin" valueType="num">
                                      <p:cBhvr additive="base">
                                        <p:cTn id="5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
                                            <p:txEl>
                                              <p:pRg st="4" end="4"/>
                                            </p:txEl>
                                          </p:spTgt>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10">
                                            <p:txEl>
                                              <p:pRg st="5" end="5"/>
                                            </p:txEl>
                                          </p:spTgt>
                                        </p:tgtEl>
                                        <p:attrNameLst>
                                          <p:attrName>style.visibility</p:attrName>
                                        </p:attrNameLst>
                                      </p:cBhvr>
                                      <p:to>
                                        <p:strVal val="visible"/>
                                      </p:to>
                                    </p:set>
                                    <p:anim calcmode="lin" valueType="num">
                                      <p:cBhvr additive="base">
                                        <p:cTn id="55"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build="p"/>
      <p:bldP spid="1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395</TotalTime>
  <Words>785</Words>
  <Application>Microsoft Office PowerPoint</Application>
  <PresentationFormat>Widescreen</PresentationFormat>
  <Paragraphs>167</Paragraphs>
  <Slides>15</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Cambria</vt:lpstr>
      <vt:lpstr>Cambria Math</vt:lpstr>
      <vt:lpstr>Wingdings</vt:lpstr>
      <vt:lpstr>Office Theme</vt:lpstr>
      <vt:lpstr>PowerPoint Presentation</vt:lpstr>
      <vt:lpstr>  Isi Kandungan  </vt:lpstr>
      <vt:lpstr>  Definisi Housekeeping   </vt:lpstr>
      <vt:lpstr>  Definisi 5S   </vt:lpstr>
      <vt:lpstr>Istilah 5S</vt:lpstr>
      <vt:lpstr>Maksud Sisih</vt:lpstr>
      <vt:lpstr>Maksud Susun</vt:lpstr>
      <vt:lpstr>Maksud Sapu </vt:lpstr>
      <vt:lpstr>Maksud Seragam</vt:lpstr>
      <vt:lpstr>Maksud Sentiasa Amal</vt:lpstr>
      <vt:lpstr>Tujuan 5S dilakukan </vt:lpstr>
      <vt:lpstr>5S Di Tapak Operasi KSSB </vt:lpstr>
      <vt:lpstr>PowerPoint Presentation</vt:lpstr>
      <vt:lpstr>Kesimpulan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AcerKSSB2</dc:creator>
  <cp:lastModifiedBy>Aiman Rahimi</cp:lastModifiedBy>
  <cp:revision>159</cp:revision>
  <cp:lastPrinted>2016-06-24T04:19:00Z</cp:lastPrinted>
  <dcterms:created xsi:type="dcterms:W3CDTF">2016-06-23T08:55:00Z</dcterms:created>
  <dcterms:modified xsi:type="dcterms:W3CDTF">2018-09-18T00:59:45Z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1033-10.2.0.7456</vt:lpwstr>
  </property>
</Properties>
</file>